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79" r:id="rId4"/>
    <p:sldId id="261" r:id="rId5"/>
    <p:sldId id="281" r:id="rId6"/>
    <p:sldId id="280" r:id="rId7"/>
    <p:sldId id="269" r:id="rId8"/>
    <p:sldId id="258" r:id="rId9"/>
    <p:sldId id="283" r:id="rId10"/>
    <p:sldId id="282" r:id="rId11"/>
    <p:sldId id="259" r:id="rId12"/>
    <p:sldId id="262" r:id="rId13"/>
    <p:sldId id="274" r:id="rId14"/>
    <p:sldId id="267" r:id="rId15"/>
    <p:sldId id="26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8DA736-3776-0F52-756B-1C0301D3AC77}" name="Marga Martí" initials="MM" userId="S::marga@gremielectrodomestics.onmicrosoft.com::ec52c2c1-2279-470b-9a73-eed543b1ec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407F"/>
    <a:srgbClr val="333399"/>
    <a:srgbClr val="4FC6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 mitjà 2 - èmfasi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p:cViewPr varScale="1">
        <p:scale>
          <a:sx n="81" d="100"/>
          <a:sy n="81" d="100"/>
        </p:scale>
        <p:origin x="87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a Martí" userId="ec52c2c1-2279-470b-9a73-eed543b1ece6" providerId="ADAL" clId="{EEE57F47-947E-4A96-9E22-A8D6DC0AC897}"/>
    <pc:docChg chg="undo custSel modSld">
      <pc:chgData name="Marga Martí" userId="ec52c2c1-2279-470b-9a73-eed543b1ece6" providerId="ADAL" clId="{EEE57F47-947E-4A96-9E22-A8D6DC0AC897}" dt="2026-06-16T06:54:31.805" v="62" actId="14100"/>
      <pc:docMkLst>
        <pc:docMk/>
      </pc:docMkLst>
      <pc:sldChg chg="modSp mod">
        <pc:chgData name="Marga Martí" userId="ec52c2c1-2279-470b-9a73-eed543b1ece6" providerId="ADAL" clId="{EEE57F47-947E-4A96-9E22-A8D6DC0AC897}" dt="2026-06-16T06:54:31.805" v="62" actId="14100"/>
        <pc:sldMkLst>
          <pc:docMk/>
          <pc:sldMk cId="0" sldId="259"/>
        </pc:sldMkLst>
        <pc:picChg chg="mod">
          <ac:chgData name="Marga Martí" userId="ec52c2c1-2279-470b-9a73-eed543b1ece6" providerId="ADAL" clId="{EEE57F47-947E-4A96-9E22-A8D6DC0AC897}" dt="2026-06-16T06:54:31.805" v="62" actId="14100"/>
          <ac:picMkLst>
            <pc:docMk/>
            <pc:sldMk cId="0" sldId="259"/>
            <ac:picMk id="5" creationId="{00000000-0000-0000-0000-000000000000}"/>
          </ac:picMkLst>
        </pc:picChg>
        <pc:picChg chg="mod">
          <ac:chgData name="Marga Martí" userId="ec52c2c1-2279-470b-9a73-eed543b1ece6" providerId="ADAL" clId="{EEE57F47-947E-4A96-9E22-A8D6DC0AC897}" dt="2026-06-16T06:54:27.473" v="61" actId="14100"/>
          <ac:picMkLst>
            <pc:docMk/>
            <pc:sldMk cId="0" sldId="259"/>
            <ac:picMk id="7" creationId="{888EDCA3-6C2A-E3B9-90BA-2BC4AED308EE}"/>
          </ac:picMkLst>
        </pc:picChg>
      </pc:sldChg>
      <pc:sldChg chg="addSp modSp mod">
        <pc:chgData name="Marga Martí" userId="ec52c2c1-2279-470b-9a73-eed543b1ece6" providerId="ADAL" clId="{EEE57F47-947E-4A96-9E22-A8D6DC0AC897}" dt="2026-06-16T06:53:35.346" v="54" actId="14100"/>
        <pc:sldMkLst>
          <pc:docMk/>
          <pc:sldMk cId="0" sldId="261"/>
        </pc:sldMkLst>
        <pc:picChg chg="add mod">
          <ac:chgData name="Marga Martí" userId="ec52c2c1-2279-470b-9a73-eed543b1ece6" providerId="ADAL" clId="{EEE57F47-947E-4A96-9E22-A8D6DC0AC897}" dt="2026-06-16T06:53:35.346" v="54" actId="14100"/>
          <ac:picMkLst>
            <pc:docMk/>
            <pc:sldMk cId="0" sldId="261"/>
            <ac:picMk id="5" creationId="{913F02D8-6125-6283-1811-840C01AEB007}"/>
          </ac:picMkLst>
        </pc:picChg>
        <pc:picChg chg="mod">
          <ac:chgData name="Marga Martí" userId="ec52c2c1-2279-470b-9a73-eed543b1ece6" providerId="ADAL" clId="{EEE57F47-947E-4A96-9E22-A8D6DC0AC897}" dt="2026-06-16T06:53:29.898" v="53" actId="14100"/>
          <ac:picMkLst>
            <pc:docMk/>
            <pc:sldMk cId="0" sldId="261"/>
            <ac:picMk id="1030" creationId="{0B2DEDCC-97BF-828E-4CBF-F9262951200A}"/>
          </ac:picMkLst>
        </pc:picChg>
      </pc:sldChg>
      <pc:sldChg chg="addSp delSp modSp mod setBg setFolMasterObjs">
        <pc:chgData name="Marga Martí" userId="ec52c2c1-2279-470b-9a73-eed543b1ece6" providerId="ADAL" clId="{EEE57F47-947E-4A96-9E22-A8D6DC0AC897}" dt="2026-06-12T06:52:12.968" v="42" actId="14100"/>
        <pc:sldMkLst>
          <pc:docMk/>
          <pc:sldMk cId="0" sldId="267"/>
        </pc:sldMkLst>
        <pc:picChg chg="mod ord">
          <ac:chgData name="Marga Martí" userId="ec52c2c1-2279-470b-9a73-eed543b1ece6" providerId="ADAL" clId="{EEE57F47-947E-4A96-9E22-A8D6DC0AC897}" dt="2026-06-10T12:35:22.127" v="6" actId="26606"/>
          <ac:picMkLst>
            <pc:docMk/>
            <pc:sldMk cId="0" sldId="267"/>
            <ac:picMk id="2" creationId="{038C5AB5-E50E-0205-D28D-1CE2D96F6364}"/>
          </ac:picMkLst>
        </pc:picChg>
        <pc:picChg chg="add mod">
          <ac:chgData name="Marga Martí" userId="ec52c2c1-2279-470b-9a73-eed543b1ece6" providerId="ADAL" clId="{EEE57F47-947E-4A96-9E22-A8D6DC0AC897}" dt="2026-06-12T06:48:00.181" v="28" actId="14100"/>
          <ac:picMkLst>
            <pc:docMk/>
            <pc:sldMk cId="0" sldId="267"/>
            <ac:picMk id="7" creationId="{0C0CC403-6831-F588-8A09-6E8A04382E86}"/>
          </ac:picMkLst>
        </pc:picChg>
        <pc:picChg chg="add mod">
          <ac:chgData name="Marga Martí" userId="ec52c2c1-2279-470b-9a73-eed543b1ece6" providerId="ADAL" clId="{EEE57F47-947E-4A96-9E22-A8D6DC0AC897}" dt="2026-06-12T06:52:12.968" v="42" actId="14100"/>
          <ac:picMkLst>
            <pc:docMk/>
            <pc:sldMk cId="0" sldId="267"/>
            <ac:picMk id="11" creationId="{3B8C6081-0388-153E-13E2-090C7359C57C}"/>
          </ac:picMkLst>
        </pc:picChg>
        <pc:picChg chg="add mod">
          <ac:chgData name="Marga Martí" userId="ec52c2c1-2279-470b-9a73-eed543b1ece6" providerId="ADAL" clId="{EEE57F47-947E-4A96-9E22-A8D6DC0AC897}" dt="2026-06-12T06:51:59.435" v="40" actId="1076"/>
          <ac:picMkLst>
            <pc:docMk/>
            <pc:sldMk cId="0" sldId="267"/>
            <ac:picMk id="13" creationId="{89B9DE7F-1334-68F0-FA24-7AE1B02E343A}"/>
          </ac:picMkLst>
        </pc:picChg>
        <pc:picChg chg="add mod">
          <ac:chgData name="Marga Martí" userId="ec52c2c1-2279-470b-9a73-eed543b1ece6" providerId="ADAL" clId="{EEE57F47-947E-4A96-9E22-A8D6DC0AC897}" dt="2026-06-12T06:51:55.653" v="39" actId="1076"/>
          <ac:picMkLst>
            <pc:docMk/>
            <pc:sldMk cId="0" sldId="267"/>
            <ac:picMk id="15" creationId="{A9425236-BC18-A0BA-B03F-FE922D5B863F}"/>
          </ac:picMkLst>
        </pc:picChg>
      </pc:sldChg>
      <pc:sldChg chg="modSp mod">
        <pc:chgData name="Marga Martí" userId="ec52c2c1-2279-470b-9a73-eed543b1ece6" providerId="ADAL" clId="{EEE57F47-947E-4A96-9E22-A8D6DC0AC897}" dt="2026-06-16T06:53:48.516" v="60" actId="20577"/>
        <pc:sldMkLst>
          <pc:docMk/>
          <pc:sldMk cId="0" sldId="269"/>
        </pc:sldMkLst>
        <pc:spChg chg="mod">
          <ac:chgData name="Marga Martí" userId="ec52c2c1-2279-470b-9a73-eed543b1ece6" providerId="ADAL" clId="{EEE57F47-947E-4A96-9E22-A8D6DC0AC897}" dt="2026-06-16T06:53:48.516" v="60" actId="20577"/>
          <ac:spMkLst>
            <pc:docMk/>
            <pc:sldMk cId="0" sldId="269"/>
            <ac:spMk id="6" creationId="{00000000-0000-0000-0000-000000000000}"/>
          </ac:spMkLst>
        </pc:spChg>
      </pc:sldChg>
      <pc:sldChg chg="modSp mod">
        <pc:chgData name="Marga Martí" userId="ec52c2c1-2279-470b-9a73-eed543b1ece6" providerId="ADAL" clId="{EEE57F47-947E-4A96-9E22-A8D6DC0AC897}" dt="2026-06-12T06:38:00.805" v="12" actId="113"/>
        <pc:sldMkLst>
          <pc:docMk/>
          <pc:sldMk cId="2659761595" sldId="274"/>
        </pc:sldMkLst>
        <pc:spChg chg="mod">
          <ac:chgData name="Marga Martí" userId="ec52c2c1-2279-470b-9a73-eed543b1ece6" providerId="ADAL" clId="{EEE57F47-947E-4A96-9E22-A8D6DC0AC897}" dt="2026-06-12T06:38:00.805" v="12" actId="113"/>
          <ac:spMkLst>
            <pc:docMk/>
            <pc:sldMk cId="2659761595" sldId="274"/>
            <ac:spMk id="11" creationId="{3B246755-BB3A-3C4F-199D-E778DDFEAA48}"/>
          </ac:spMkLst>
        </pc:spChg>
      </pc:sldChg>
      <pc:sldChg chg="modSp mod">
        <pc:chgData name="Marga Martí" userId="ec52c2c1-2279-470b-9a73-eed543b1ece6" providerId="ADAL" clId="{EEE57F47-947E-4A96-9E22-A8D6DC0AC897}" dt="2026-06-10T14:01:02.433" v="11" actId="20577"/>
        <pc:sldMkLst>
          <pc:docMk/>
          <pc:sldMk cId="350189633" sldId="280"/>
        </pc:sldMkLst>
        <pc:spChg chg="mod">
          <ac:chgData name="Marga Martí" userId="ec52c2c1-2279-470b-9a73-eed543b1ece6" providerId="ADAL" clId="{EEE57F47-947E-4A96-9E22-A8D6DC0AC897}" dt="2026-06-10T14:00:45.632" v="9" actId="20577"/>
          <ac:spMkLst>
            <pc:docMk/>
            <pc:sldMk cId="350189633" sldId="280"/>
            <ac:spMk id="25" creationId="{5A12A8E0-8268-95CE-659E-0FCDEC40E5B8}"/>
          </ac:spMkLst>
        </pc:spChg>
        <pc:spChg chg="mod">
          <ac:chgData name="Marga Martí" userId="ec52c2c1-2279-470b-9a73-eed543b1ece6" providerId="ADAL" clId="{EEE57F47-947E-4A96-9E22-A8D6DC0AC897}" dt="2026-06-10T14:01:02.433" v="11" actId="20577"/>
          <ac:spMkLst>
            <pc:docMk/>
            <pc:sldMk cId="350189633" sldId="280"/>
            <ac:spMk id="35" creationId="{8E608437-D2A9-0CEF-DF84-809683A26C3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a-ES"/>
          </a:p>
        </p:txBody>
      </p:sp>
      <p:sp>
        <p:nvSpPr>
          <p:cNvPr id="3" name="Contenidor de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F3299D-B13B-4FC7-8B4E-A0C0331714FC}" type="datetimeFigureOut">
              <a:rPr lang="ca-ES" smtClean="0"/>
              <a:t>16/6/2026</a:t>
            </a:fld>
            <a:endParaRPr lang="ca-ES"/>
          </a:p>
        </p:txBody>
      </p:sp>
      <p:sp>
        <p:nvSpPr>
          <p:cNvPr id="4" name="Contenidor d'imatge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a-ES"/>
          </a:p>
        </p:txBody>
      </p:sp>
      <p:sp>
        <p:nvSpPr>
          <p:cNvPr id="5" name="Contenidor de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6" name="Contenidor de peu de pà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a-ES"/>
          </a:p>
        </p:txBody>
      </p:sp>
      <p:sp>
        <p:nvSpPr>
          <p:cNvPr id="7" name="Conteni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A07FDF-05C0-474B-BFFF-D6D28818A861}" type="slidenum">
              <a:rPr lang="ca-ES" smtClean="0"/>
              <a:t>‹#›</a:t>
            </a:fld>
            <a:endParaRPr lang="ca-ES"/>
          </a:p>
        </p:txBody>
      </p:sp>
    </p:spTree>
    <p:extLst>
      <p:ext uri="{BB962C8B-B14F-4D97-AF65-F5344CB8AC3E}">
        <p14:creationId xmlns:p14="http://schemas.microsoft.com/office/powerpoint/2010/main" val="653740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50C79-AFEA-AB6A-12A5-1D1B5CEE6FD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FEAEB653-B2C3-9D55-DC28-118C691984D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2480919-49F9-DD21-F0EF-096F3221EA7E}"/>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5" name="Footer Placeholder 4">
            <a:extLst>
              <a:ext uri="{FF2B5EF4-FFF2-40B4-BE49-F238E27FC236}">
                <a16:creationId xmlns:a16="http://schemas.microsoft.com/office/drawing/2014/main" id="{B081D0D3-F9A7-E2E3-15A1-E8CE64CA487C}"/>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8CB2CC6E-CA7E-1C94-0BFB-70C2859D1C49}"/>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1138192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8E382-FAD5-E5AB-B6A0-119C648A4E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5475BA8-F115-28FF-A7CF-90D039580C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8614FA-F262-1FEA-DE0C-2C1E3ED705C6}"/>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5" name="Footer Placeholder 4">
            <a:extLst>
              <a:ext uri="{FF2B5EF4-FFF2-40B4-BE49-F238E27FC236}">
                <a16:creationId xmlns:a16="http://schemas.microsoft.com/office/drawing/2014/main" id="{FA960CA6-4A66-DDAA-CA20-062F902ECB62}"/>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42315A16-7C36-8FF4-6E32-B141B8C752D5}"/>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1230151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4F955-8FC6-046C-27A3-7DBE6EF39D5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FEF248C-288D-05DE-25F1-02DC2FC83A05}"/>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64767C-C453-D415-0BCC-3EF15749D930}"/>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5" name="Footer Placeholder 4">
            <a:extLst>
              <a:ext uri="{FF2B5EF4-FFF2-40B4-BE49-F238E27FC236}">
                <a16:creationId xmlns:a16="http://schemas.microsoft.com/office/drawing/2014/main" id="{B5436961-DEFA-C4B3-1F18-B243E4A38F2F}"/>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A5C7B697-839E-19A0-B968-ACA1FB03E13B}"/>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2227082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041-C89F-9A44-DBD7-4D21C5986D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DB0D22D-F36E-C80A-CB91-9690974E6F40}"/>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72DB5D-149B-D1D7-8319-1A444726EE3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ACAA33E-D657-EA1F-A9F2-B75D9F51D2AE}"/>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6" name="Footer Placeholder 5">
            <a:extLst>
              <a:ext uri="{FF2B5EF4-FFF2-40B4-BE49-F238E27FC236}">
                <a16:creationId xmlns:a16="http://schemas.microsoft.com/office/drawing/2014/main" id="{003E0257-832C-32FC-96B9-D142E31D7DC1}"/>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EBEC1015-6A08-CC8E-C543-67CD036E9AD0}"/>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2130807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111AE-8019-6DCC-7B7A-52F8C10239A0}"/>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03F9F1-F844-55BB-202E-C70AF706876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59398D3-EF83-6368-3E77-CC6ECCE34218}"/>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427F937-9FE9-8B9E-98CF-1B80112179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DBA6C3E-DD3F-CE23-7AFF-D7ED96E91C4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F48705-68A6-9143-B280-F8B28B0618E5}"/>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8" name="Footer Placeholder 7">
            <a:extLst>
              <a:ext uri="{FF2B5EF4-FFF2-40B4-BE49-F238E27FC236}">
                <a16:creationId xmlns:a16="http://schemas.microsoft.com/office/drawing/2014/main" id="{9F0128F4-C067-4C48-0A65-CE8E730C7CFF}"/>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E125F9D4-DC0A-92C2-6639-A01A640247C0}"/>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3677033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B24B7-07A4-18AA-A78C-79432AA6BB6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7870570-B93B-702B-B666-3273A886C439}"/>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4" name="Footer Placeholder 3">
            <a:extLst>
              <a:ext uri="{FF2B5EF4-FFF2-40B4-BE49-F238E27FC236}">
                <a16:creationId xmlns:a16="http://schemas.microsoft.com/office/drawing/2014/main" id="{9591FE0A-6AD6-4B63-B003-1A3AE2F91C84}"/>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F387B65B-A1B0-BE45-1B22-EB8CDD7E19CA}"/>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3905804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EC2CD2-63E4-D44A-8E91-2B24B72BAD54}"/>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3" name="Footer Placeholder 2">
            <a:extLst>
              <a:ext uri="{FF2B5EF4-FFF2-40B4-BE49-F238E27FC236}">
                <a16:creationId xmlns:a16="http://schemas.microsoft.com/office/drawing/2014/main" id="{B4016825-7868-59A8-B8DF-556FE2ADBE12}"/>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015C88E6-6277-AC46-52A4-A9789D4AB1DE}"/>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667387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ADA2E-01B2-73F4-67A2-72E48662A09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A185101-E55D-F414-4A52-DA03073A396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482CA18-86EF-899A-92BE-2F4451EAD8F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06C4337-65F4-9A59-E9D3-6BFE2CD9DF5A}"/>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6" name="Footer Placeholder 5">
            <a:extLst>
              <a:ext uri="{FF2B5EF4-FFF2-40B4-BE49-F238E27FC236}">
                <a16:creationId xmlns:a16="http://schemas.microsoft.com/office/drawing/2014/main" id="{08541FD2-D5B5-DE59-9AC9-CD3A8A991DFF}"/>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4F298876-9D9E-C46D-670D-6AB22410721C}"/>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240529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FE92B-AF2A-4C50-9657-219A6C93030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991236-8C6D-4224-A882-A808825DBB8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C9A4E8F2-791F-4B3E-63AF-67406D24D5C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FB7ED60-DF84-CE5F-D2FD-1CABC7BF396F}"/>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6" name="Footer Placeholder 5">
            <a:extLst>
              <a:ext uri="{FF2B5EF4-FFF2-40B4-BE49-F238E27FC236}">
                <a16:creationId xmlns:a16="http://schemas.microsoft.com/office/drawing/2014/main" id="{6FF43BC6-BCBF-67AF-9B8F-EFA744F1AE0F}"/>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879D6D65-552C-195F-0D8A-3E68A107F848}"/>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1967197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3A184-0745-7938-BF34-7DA4E2864E8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CD899C-BAD6-D3F4-83AA-2BEC3F79B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6CAB20-FBA9-AC1A-3EC1-EF65EFFFC876}"/>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5" name="Footer Placeholder 4">
            <a:extLst>
              <a:ext uri="{FF2B5EF4-FFF2-40B4-BE49-F238E27FC236}">
                <a16:creationId xmlns:a16="http://schemas.microsoft.com/office/drawing/2014/main" id="{B4D489E6-6853-FF96-6129-EC8E66B13EC2}"/>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A7A9864E-C2F9-1E48-B217-50CC354FBBA2}"/>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266760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259E24-0163-F556-20C0-AE6A728DC46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A07DE92-B47B-A9A7-CEBD-2340591DE96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F31F46-0110-B841-9380-EA3688F1CC0C}"/>
              </a:ext>
            </a:extLst>
          </p:cNvPr>
          <p:cNvSpPr>
            <a:spLocks noGrp="1"/>
          </p:cNvSpPr>
          <p:nvPr>
            <p:ph type="dt" sz="half" idx="10"/>
          </p:nvPr>
        </p:nvSpPr>
        <p:spPr/>
        <p:txBody>
          <a:bodyPr/>
          <a:lstStyle/>
          <a:p>
            <a:fld id="{8C01F7CE-310E-4FBF-AFC8-244BE2158B91}" type="datetimeFigureOut">
              <a:rPr lang="es-ES" smtClean="0"/>
              <a:pPr/>
              <a:t>16/06/2026</a:t>
            </a:fld>
            <a:endParaRPr lang="es-ES"/>
          </a:p>
        </p:txBody>
      </p:sp>
      <p:sp>
        <p:nvSpPr>
          <p:cNvPr id="5" name="Footer Placeholder 4">
            <a:extLst>
              <a:ext uri="{FF2B5EF4-FFF2-40B4-BE49-F238E27FC236}">
                <a16:creationId xmlns:a16="http://schemas.microsoft.com/office/drawing/2014/main" id="{6A8088F3-15CA-2BA9-96A9-A7B371B2E0C7}"/>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9C8F0579-A20C-6977-B127-85E940989C10}"/>
              </a:ext>
            </a:extLst>
          </p:cNvPr>
          <p:cNvSpPr>
            <a:spLocks noGrp="1"/>
          </p:cNvSpPr>
          <p:nvPr>
            <p:ph type="sldNum" sz="quarter" idx="12"/>
          </p:nvPr>
        </p:nvSpPr>
        <p:spPr/>
        <p:txBody>
          <a:bodyPr/>
          <a:lstStyle/>
          <a:p>
            <a:fld id="{B2A69476-40B7-4F1A-8D50-4C0826262AAE}" type="slidenum">
              <a:rPr lang="es-ES" smtClean="0"/>
              <a:pPr/>
              <a:t>‹#›</a:t>
            </a:fld>
            <a:endParaRPr lang="es-ES"/>
          </a:p>
        </p:txBody>
      </p:sp>
    </p:spTree>
    <p:extLst>
      <p:ext uri="{BB962C8B-B14F-4D97-AF65-F5344CB8AC3E}">
        <p14:creationId xmlns:p14="http://schemas.microsoft.com/office/powerpoint/2010/main" val="635250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E45D15-3118-C483-194F-FA23E58338A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A4877B-04D0-BDAC-A367-B3CCFE34D59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7EFFE8-83B1-DBB2-BF35-EE87DFCFC08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8C01F7CE-310E-4FBF-AFC8-244BE2158B91}" type="datetimeFigureOut">
              <a:rPr lang="es-ES" smtClean="0"/>
              <a:pPr/>
              <a:t>16/06/2026</a:t>
            </a:fld>
            <a:endParaRPr lang="es-ES"/>
          </a:p>
        </p:txBody>
      </p:sp>
      <p:sp>
        <p:nvSpPr>
          <p:cNvPr id="5" name="Footer Placeholder 4">
            <a:extLst>
              <a:ext uri="{FF2B5EF4-FFF2-40B4-BE49-F238E27FC236}">
                <a16:creationId xmlns:a16="http://schemas.microsoft.com/office/drawing/2014/main" id="{A8FD6023-5BEF-BD55-BECE-89F4905D7D5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s-ES"/>
          </a:p>
        </p:txBody>
      </p:sp>
      <p:sp>
        <p:nvSpPr>
          <p:cNvPr id="6" name="Slide Number Placeholder 5">
            <a:extLst>
              <a:ext uri="{FF2B5EF4-FFF2-40B4-BE49-F238E27FC236}">
                <a16:creationId xmlns:a16="http://schemas.microsoft.com/office/drawing/2014/main" id="{E28152F2-FBDA-2EC5-ED05-AA7076E8977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B2A69476-40B7-4F1A-8D50-4C0826262AAE}" type="slidenum">
              <a:rPr lang="es-ES" smtClean="0"/>
              <a:pPr/>
              <a:t>‹#›</a:t>
            </a:fld>
            <a:endParaRPr lang="es-ES"/>
          </a:p>
        </p:txBody>
      </p:sp>
    </p:spTree>
    <p:extLst>
      <p:ext uri="{BB962C8B-B14F-4D97-AF65-F5344CB8AC3E}">
        <p14:creationId xmlns:p14="http://schemas.microsoft.com/office/powerpoint/2010/main" val="2076554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jpg"/><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25.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jpeg"/><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ubtítol 6">
            <a:extLst>
              <a:ext uri="{FF2B5EF4-FFF2-40B4-BE49-F238E27FC236}">
                <a16:creationId xmlns:a16="http://schemas.microsoft.com/office/drawing/2014/main" id="{2A891A4A-C6C3-029E-BB30-A514B1A6DA03}"/>
              </a:ext>
            </a:extLst>
          </p:cNvPr>
          <p:cNvSpPr>
            <a:spLocks noGrp="1"/>
          </p:cNvSpPr>
          <p:nvPr>
            <p:ph type="subTitle" idx="1"/>
          </p:nvPr>
        </p:nvSpPr>
        <p:spPr>
          <a:xfrm>
            <a:off x="4211960" y="836712"/>
            <a:ext cx="4466952" cy="4896544"/>
          </a:xfrm>
        </p:spPr>
        <p:txBody>
          <a:bodyPr>
            <a:normAutofit fontScale="70000" lnSpcReduction="20000"/>
          </a:bodyPr>
          <a:lstStyle/>
          <a:p>
            <a:pPr>
              <a:lnSpc>
                <a:spcPct val="150000"/>
              </a:lnSpc>
            </a:pPr>
            <a:endParaRPr lang="es-ES" sz="2000" b="1" dirty="0">
              <a:solidFill>
                <a:schemeClr val="tx2"/>
              </a:solidFill>
              <a:latin typeface="Futura LT" panose="02000503000000000000" pitchFamily="2" charset="0"/>
            </a:endParaRPr>
          </a:p>
          <a:p>
            <a:pPr>
              <a:lnSpc>
                <a:spcPct val="150000"/>
              </a:lnSpc>
            </a:pPr>
            <a:endParaRPr lang="es-ES" sz="2000" b="1" dirty="0">
              <a:solidFill>
                <a:schemeClr val="tx2"/>
              </a:solidFill>
              <a:latin typeface="Futura LT" panose="02000503000000000000" pitchFamily="2" charset="0"/>
            </a:endParaRPr>
          </a:p>
          <a:p>
            <a:pPr>
              <a:lnSpc>
                <a:spcPct val="150000"/>
              </a:lnSpc>
            </a:pPr>
            <a:endParaRPr lang="es-ES" sz="2000" b="1" dirty="0">
              <a:solidFill>
                <a:schemeClr val="tx2"/>
              </a:solidFill>
              <a:latin typeface="Futura LT" panose="02000503000000000000" pitchFamily="2" charset="0"/>
            </a:endParaRPr>
          </a:p>
          <a:p>
            <a:pPr>
              <a:lnSpc>
                <a:spcPct val="150000"/>
              </a:lnSpc>
            </a:pPr>
            <a:endParaRPr lang="es-ES" sz="2000" b="1" dirty="0">
              <a:solidFill>
                <a:schemeClr val="tx2"/>
              </a:solidFill>
              <a:latin typeface="Futura LT" panose="02000503000000000000" pitchFamily="2" charset="0"/>
            </a:endParaRPr>
          </a:p>
          <a:p>
            <a:pPr>
              <a:lnSpc>
                <a:spcPct val="150000"/>
              </a:lnSpc>
            </a:pPr>
            <a:r>
              <a:rPr lang="es-ES" sz="2000" b="1" dirty="0">
                <a:solidFill>
                  <a:schemeClr val="tx2"/>
                </a:solidFill>
                <a:latin typeface="Futura LT" panose="02000503000000000000" pitchFamily="2" charset="0"/>
              </a:rPr>
              <a:t>ASSEMBLEA GENERAL</a:t>
            </a:r>
          </a:p>
          <a:p>
            <a:pPr>
              <a:lnSpc>
                <a:spcPct val="150000"/>
              </a:lnSpc>
            </a:pPr>
            <a:endParaRPr lang="es-ES" sz="2000" b="1" dirty="0">
              <a:solidFill>
                <a:schemeClr val="tx2"/>
              </a:solidFill>
              <a:latin typeface="Futura LT" panose="02000503000000000000" pitchFamily="2" charset="0"/>
            </a:endParaRPr>
          </a:p>
          <a:p>
            <a:pPr>
              <a:lnSpc>
                <a:spcPct val="150000"/>
              </a:lnSpc>
            </a:pPr>
            <a:endParaRPr lang="es-ES" sz="2000" b="1" dirty="0">
              <a:solidFill>
                <a:schemeClr val="tx2"/>
              </a:solidFill>
              <a:latin typeface="Futura LT" panose="02000503000000000000" pitchFamily="2" charset="0"/>
            </a:endParaRPr>
          </a:p>
          <a:p>
            <a:pPr>
              <a:lnSpc>
                <a:spcPct val="150000"/>
              </a:lnSpc>
            </a:pPr>
            <a:r>
              <a:rPr lang="es-ES" sz="2000" b="1" dirty="0">
                <a:solidFill>
                  <a:schemeClr val="tx2"/>
                </a:solidFill>
                <a:latin typeface="Futura LT" panose="02000503000000000000" pitchFamily="2" charset="0"/>
              </a:rPr>
              <a:t>MEMORIA D’ACTIVITATS</a:t>
            </a:r>
          </a:p>
          <a:p>
            <a:pPr>
              <a:lnSpc>
                <a:spcPct val="150000"/>
              </a:lnSpc>
            </a:pPr>
            <a:endParaRPr lang="es-ES" sz="2200" b="1" dirty="0">
              <a:solidFill>
                <a:schemeClr val="tx2"/>
              </a:solidFill>
              <a:latin typeface="Futura LT" panose="02000503000000000000" pitchFamily="2" charset="0"/>
            </a:endParaRPr>
          </a:p>
          <a:p>
            <a:pPr algn="l">
              <a:lnSpc>
                <a:spcPct val="150000"/>
              </a:lnSpc>
            </a:pPr>
            <a:endParaRPr lang="es-ES" b="1" dirty="0">
              <a:solidFill>
                <a:schemeClr val="tx2"/>
              </a:solidFill>
              <a:latin typeface="Tw Cen MT" panose="020B0602020104020603" pitchFamily="34" charset="0"/>
            </a:endParaRPr>
          </a:p>
          <a:p>
            <a:pPr>
              <a:lnSpc>
                <a:spcPct val="150000"/>
              </a:lnSpc>
            </a:pPr>
            <a:endParaRPr lang="es-ES" sz="1600" b="1" dirty="0">
              <a:solidFill>
                <a:schemeClr val="tx2"/>
              </a:solidFill>
            </a:endParaRPr>
          </a:p>
          <a:p>
            <a:pPr>
              <a:lnSpc>
                <a:spcPct val="150000"/>
              </a:lnSpc>
            </a:pPr>
            <a:endParaRPr lang="es-ES" sz="1600" b="1" dirty="0">
              <a:solidFill>
                <a:schemeClr val="tx2"/>
              </a:solidFill>
            </a:endParaRPr>
          </a:p>
          <a:p>
            <a:pPr>
              <a:lnSpc>
                <a:spcPct val="150000"/>
              </a:lnSpc>
            </a:pPr>
            <a:r>
              <a:rPr lang="es-ES" sz="1600" b="1" dirty="0">
                <a:solidFill>
                  <a:schemeClr val="tx2"/>
                </a:solidFill>
              </a:rPr>
              <a:t>                                                                 JUNY 2026</a:t>
            </a:r>
          </a:p>
          <a:p>
            <a:pPr>
              <a:lnSpc>
                <a:spcPct val="150000"/>
              </a:lnSpc>
            </a:pPr>
            <a:endParaRPr lang="es-ES" sz="1600" b="1" dirty="0">
              <a:solidFill>
                <a:schemeClr val="tx2"/>
              </a:solidFill>
            </a:endParaRPr>
          </a:p>
          <a:p>
            <a:pPr algn="l">
              <a:lnSpc>
                <a:spcPct val="90000"/>
              </a:lnSpc>
            </a:pPr>
            <a:endParaRPr lang="ca-ES" dirty="0"/>
          </a:p>
        </p:txBody>
      </p:sp>
      <p:pic>
        <p:nvPicPr>
          <p:cNvPr id="5" name="Imatge 4" descr="Imatge que conté text, logotip, Font, Gràfics&#10;&#10;Descripció generada automàticament">
            <a:extLst>
              <a:ext uri="{FF2B5EF4-FFF2-40B4-BE49-F238E27FC236}">
                <a16:creationId xmlns:a16="http://schemas.microsoft.com/office/drawing/2014/main" id="{E5164671-14DD-4670-BCD9-2541BB88E8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088" y="836712"/>
            <a:ext cx="3962896" cy="39628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25488" y="1340768"/>
            <a:ext cx="7293023" cy="3960440"/>
          </a:xfrm>
          <a:ln>
            <a:noFill/>
          </a:ln>
        </p:spPr>
        <p:style>
          <a:lnRef idx="2">
            <a:schemeClr val="accent1"/>
          </a:lnRef>
          <a:fillRef idx="1">
            <a:schemeClr val="lt1"/>
          </a:fillRef>
          <a:effectRef idx="0">
            <a:schemeClr val="accent1"/>
          </a:effectRef>
          <a:fontRef idx="minor">
            <a:schemeClr val="dk1"/>
          </a:fontRef>
        </p:style>
        <p:txBody>
          <a:bodyPr anchor="ctr">
            <a:noAutofit/>
          </a:bodyPr>
          <a:lstStyle/>
          <a:p>
            <a:pPr marL="0" indent="0" algn="just">
              <a:lnSpc>
                <a:spcPct val="150000"/>
              </a:lnSpc>
              <a:buNone/>
            </a:pPr>
            <a:r>
              <a:rPr lang="ca-ES" sz="1600" b="1" dirty="0">
                <a:solidFill>
                  <a:srgbClr val="3D407F"/>
                </a:solidFill>
                <a:latin typeface="Futura LT" panose="02000503000000000000" pitchFamily="2" charset="0"/>
              </a:rPr>
              <a:t>Què és?</a:t>
            </a:r>
          </a:p>
          <a:p>
            <a:pPr marL="0" indent="0" algn="just">
              <a:lnSpc>
                <a:spcPct val="150000"/>
              </a:lnSpc>
              <a:buNone/>
            </a:pPr>
            <a:r>
              <a:rPr lang="ca-ES" sz="1200" dirty="0">
                <a:latin typeface="Futura LT" panose="02000503000000000000" pitchFamily="2" charset="0"/>
              </a:rPr>
              <a:t>El GREMI  és una entitat </a:t>
            </a:r>
            <a:r>
              <a:rPr lang="ca-ES" sz="1200" b="1" dirty="0">
                <a:latin typeface="Futura LT" panose="02000503000000000000" pitchFamily="2" charset="0"/>
              </a:rPr>
              <a:t>sense ànim de lucre</a:t>
            </a:r>
            <a:r>
              <a:rPr lang="ca-ES" sz="1200" dirty="0">
                <a:latin typeface="Futura LT" panose="02000503000000000000" pitchFamily="2" charset="0"/>
              </a:rPr>
              <a:t>, constituïts els estatuts al </a:t>
            </a:r>
            <a:r>
              <a:rPr lang="ca-ES" sz="1200" b="1" dirty="0">
                <a:latin typeface="Futura LT" panose="02000503000000000000" pitchFamily="2" charset="0"/>
              </a:rPr>
              <a:t>1977</a:t>
            </a:r>
            <a:r>
              <a:rPr lang="ca-ES" sz="1200" dirty="0">
                <a:latin typeface="Futura LT" panose="02000503000000000000" pitchFamily="2" charset="0"/>
              </a:rPr>
              <a:t>, amb l’objectiu de </a:t>
            </a:r>
            <a:r>
              <a:rPr lang="ca-ES" sz="1200" b="1" dirty="0">
                <a:latin typeface="Futura LT" panose="02000503000000000000" pitchFamily="2" charset="0"/>
              </a:rPr>
              <a:t>representar i  defensar els interessos </a:t>
            </a:r>
            <a:r>
              <a:rPr lang="ca-ES" sz="1200" dirty="0">
                <a:latin typeface="Futura LT" panose="02000503000000000000" pitchFamily="2" charset="0"/>
              </a:rPr>
              <a:t>professionals del sector del comerç d’</a:t>
            </a:r>
            <a:r>
              <a:rPr lang="ca-ES" sz="1200" b="1" dirty="0">
                <a:latin typeface="Futura LT" panose="02000503000000000000" pitchFamily="2" charset="0"/>
              </a:rPr>
              <a:t>electrodomèstics</a:t>
            </a:r>
            <a:r>
              <a:rPr lang="ca-ES" sz="1200" dirty="0">
                <a:latin typeface="Futura LT" panose="02000503000000000000" pitchFamily="2" charset="0"/>
              </a:rPr>
              <a:t>, davant de l’administració, d’organismes empresarials i d’entitats públiques o privades.</a:t>
            </a:r>
          </a:p>
          <a:p>
            <a:pPr marL="0" indent="0" algn="just">
              <a:lnSpc>
                <a:spcPct val="150000"/>
              </a:lnSpc>
              <a:buNone/>
            </a:pPr>
            <a:endParaRPr lang="ca-ES" sz="1200" dirty="0">
              <a:latin typeface="Futura LT" panose="02000503000000000000" pitchFamily="2" charset="0"/>
            </a:endParaRPr>
          </a:p>
          <a:p>
            <a:pPr marL="0" indent="0" algn="just">
              <a:lnSpc>
                <a:spcPct val="150000"/>
              </a:lnSpc>
              <a:buNone/>
            </a:pPr>
            <a:r>
              <a:rPr lang="ca-ES" sz="1200" dirty="0">
                <a:latin typeface="Futura LT" panose="02000503000000000000" pitchFamily="2" charset="0"/>
              </a:rPr>
              <a:t>El GREMI, a través de l’enviament de circulars, ofereix una </a:t>
            </a:r>
            <a:r>
              <a:rPr lang="ca-ES" sz="1200" b="1" dirty="0">
                <a:latin typeface="Futura LT" panose="02000503000000000000" pitchFamily="2" charset="0"/>
              </a:rPr>
              <a:t>informació constant </a:t>
            </a:r>
            <a:r>
              <a:rPr lang="ca-ES" sz="1200" dirty="0">
                <a:latin typeface="Futura LT" panose="02000503000000000000" pitchFamily="2" charset="0"/>
              </a:rPr>
              <a:t>i puntual de totes les lleis i disposicions legals o notícies d’interès per al sector.</a:t>
            </a:r>
          </a:p>
          <a:p>
            <a:pPr marL="0" indent="0" algn="just">
              <a:lnSpc>
                <a:spcPct val="150000"/>
              </a:lnSpc>
              <a:buNone/>
            </a:pPr>
            <a:endParaRPr lang="ca-ES" sz="1200" dirty="0">
              <a:latin typeface="Futura LT" panose="02000503000000000000" pitchFamily="2" charset="0"/>
            </a:endParaRPr>
          </a:p>
          <a:p>
            <a:pPr marL="0" indent="0" algn="just">
              <a:lnSpc>
                <a:spcPct val="150000"/>
              </a:lnSpc>
              <a:buNone/>
            </a:pPr>
            <a:r>
              <a:rPr lang="ca-ES" sz="1200" dirty="0">
                <a:latin typeface="Futura LT" panose="02000503000000000000" pitchFamily="2" charset="0"/>
              </a:rPr>
              <a:t>Tots els associats del GREMI poden sol·licitar informació,   telefònicament  o per </a:t>
            </a:r>
            <a:r>
              <a:rPr lang="ca-ES" sz="1200" dirty="0" err="1">
                <a:latin typeface="Futura LT" panose="02000503000000000000" pitchFamily="2" charset="0"/>
              </a:rPr>
              <a:t>email</a:t>
            </a:r>
            <a:r>
              <a:rPr lang="ca-ES" sz="1200" dirty="0">
                <a:latin typeface="Futura LT" panose="02000503000000000000" pitchFamily="2" charset="0"/>
              </a:rPr>
              <a:t>, de documentació de qualsevol tema relacionat amb el sector.</a:t>
            </a:r>
            <a:endParaRPr lang="es-ES" sz="1200" dirty="0">
              <a:latin typeface="Futura LT" panose="02000503000000000000" pitchFamily="2" charset="0"/>
            </a:endParaRPr>
          </a:p>
        </p:txBody>
      </p:sp>
      <p:pic>
        <p:nvPicPr>
          <p:cNvPr id="7" name="Imatge 6">
            <a:extLst>
              <a:ext uri="{FF2B5EF4-FFF2-40B4-BE49-F238E27FC236}">
                <a16:creationId xmlns:a16="http://schemas.microsoft.com/office/drawing/2014/main" id="{55B29D74-D229-E722-D67F-E8F42CCA08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3840" y="5417225"/>
            <a:ext cx="1440160" cy="14407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QuadreDeText 2">
            <a:extLst>
              <a:ext uri="{FF2B5EF4-FFF2-40B4-BE49-F238E27FC236}">
                <a16:creationId xmlns:a16="http://schemas.microsoft.com/office/drawing/2014/main" id="{CF5699BA-B59A-FACC-0EAA-D13B61246DBB}"/>
              </a:ext>
            </a:extLst>
          </p:cNvPr>
          <p:cNvSpPr txBox="1"/>
          <p:nvPr/>
        </p:nvSpPr>
        <p:spPr>
          <a:xfrm>
            <a:off x="777626" y="1612892"/>
            <a:ext cx="7826822" cy="2496196"/>
          </a:xfrm>
          <a:prstGeom prst="rect">
            <a:avLst/>
          </a:prstGeom>
          <a:noFill/>
        </p:spPr>
        <p:txBody>
          <a:bodyPr wrap="square">
            <a:spAutoFit/>
          </a:bodyPr>
          <a:lstStyle/>
          <a:p>
            <a:pPr lvl="0" algn="just">
              <a:lnSpc>
                <a:spcPct val="150000"/>
              </a:lnSpc>
            </a:pPr>
            <a:r>
              <a:rPr lang="ca-ES" sz="1600" b="1" dirty="0">
                <a:solidFill>
                  <a:srgbClr val="3D407F"/>
                </a:solidFill>
                <a:latin typeface="Futura LT" panose="02000503000000000000" pitchFamily="2" charset="0"/>
              </a:rPr>
              <a:t>Què fa?</a:t>
            </a:r>
          </a:p>
          <a:p>
            <a:pPr lvl="0" algn="just">
              <a:lnSpc>
                <a:spcPct val="150000"/>
              </a:lnSpc>
            </a:pPr>
            <a:r>
              <a:rPr lang="ca-ES" sz="1200" b="1" dirty="0">
                <a:solidFill>
                  <a:schemeClr val="tx1"/>
                </a:solidFill>
                <a:latin typeface="Futura LT" panose="02000503000000000000" pitchFamily="2" charset="0"/>
              </a:rPr>
              <a:t>Negocia</a:t>
            </a:r>
            <a:r>
              <a:rPr lang="ca-ES" sz="1200" dirty="0">
                <a:solidFill>
                  <a:schemeClr val="tx1"/>
                </a:solidFill>
                <a:latin typeface="Futura LT" panose="02000503000000000000" pitchFamily="2" charset="0"/>
              </a:rPr>
              <a:t> acords de col·laboració beneficiosos pel sector,</a:t>
            </a:r>
            <a:r>
              <a:rPr lang="ca-ES" sz="1200" b="1" dirty="0">
                <a:solidFill>
                  <a:schemeClr val="tx1"/>
                </a:solidFill>
                <a:latin typeface="Futura LT" panose="02000503000000000000" pitchFamily="2" charset="0"/>
              </a:rPr>
              <a:t> FUNDACION ECOLEC , CECOT, </a:t>
            </a:r>
            <a:r>
              <a:rPr lang="ca-ES" sz="1200" b="1" dirty="0">
                <a:latin typeface="Futura LT" panose="02000503000000000000" pitchFamily="2" charset="0"/>
              </a:rPr>
              <a:t>FEMXA, </a:t>
            </a:r>
            <a:r>
              <a:rPr lang="ca-ES" sz="1200" b="1" dirty="0">
                <a:solidFill>
                  <a:schemeClr val="tx1"/>
                </a:solidFill>
                <a:latin typeface="Futura LT" panose="02000503000000000000" pitchFamily="2" charset="0"/>
              </a:rPr>
              <a:t>BARCELONA SOSTENIBLE, KIT DIGITAL.</a:t>
            </a:r>
          </a:p>
          <a:p>
            <a:pPr lvl="0" algn="just">
              <a:lnSpc>
                <a:spcPct val="150000"/>
              </a:lnSpc>
            </a:pPr>
            <a:endParaRPr lang="ca-ES" sz="1200" b="1" dirty="0">
              <a:solidFill>
                <a:schemeClr val="tx1"/>
              </a:solidFill>
              <a:latin typeface="Futura LT" panose="02000503000000000000" pitchFamily="2" charset="0"/>
            </a:endParaRPr>
          </a:p>
          <a:p>
            <a:pPr lvl="0" algn="just">
              <a:lnSpc>
                <a:spcPct val="150000"/>
              </a:lnSpc>
            </a:pPr>
            <a:endParaRPr lang="ca-ES" sz="1200" b="1" dirty="0">
              <a:solidFill>
                <a:schemeClr val="tx1"/>
              </a:solidFill>
              <a:latin typeface="Futura LT" panose="02000503000000000000" pitchFamily="2" charset="0"/>
            </a:endParaRPr>
          </a:p>
          <a:p>
            <a:pPr lvl="0" algn="just">
              <a:lnSpc>
                <a:spcPct val="150000"/>
              </a:lnSpc>
            </a:pPr>
            <a:endParaRPr lang="ca-ES" sz="1200" b="1" dirty="0">
              <a:solidFill>
                <a:schemeClr val="tx1"/>
              </a:solidFill>
              <a:latin typeface="Futura LT" panose="02000503000000000000" pitchFamily="2" charset="0"/>
            </a:endParaRPr>
          </a:p>
          <a:p>
            <a:pPr lvl="0" algn="just">
              <a:lnSpc>
                <a:spcPct val="150000"/>
              </a:lnSpc>
            </a:pPr>
            <a:endParaRPr lang="ca-ES" sz="1200" b="1" dirty="0">
              <a:latin typeface="Futura LT" panose="02000503000000000000" pitchFamily="2" charset="0"/>
            </a:endParaRPr>
          </a:p>
          <a:p>
            <a:pPr lvl="0" algn="just">
              <a:lnSpc>
                <a:spcPct val="150000"/>
              </a:lnSpc>
            </a:pPr>
            <a:endParaRPr lang="es-ES" sz="1800" b="1" dirty="0"/>
          </a:p>
        </p:txBody>
      </p:sp>
      <p:sp>
        <p:nvSpPr>
          <p:cNvPr id="7" name="QuadreDeText 6">
            <a:extLst>
              <a:ext uri="{FF2B5EF4-FFF2-40B4-BE49-F238E27FC236}">
                <a16:creationId xmlns:a16="http://schemas.microsoft.com/office/drawing/2014/main" id="{FCBAB085-9F6A-B5E2-6000-148A91BDD4C6}"/>
              </a:ext>
            </a:extLst>
          </p:cNvPr>
          <p:cNvSpPr txBox="1"/>
          <p:nvPr/>
        </p:nvSpPr>
        <p:spPr>
          <a:xfrm>
            <a:off x="777626" y="2553198"/>
            <a:ext cx="7588748" cy="1168461"/>
          </a:xfrm>
          <a:prstGeom prst="rect">
            <a:avLst/>
          </a:prstGeom>
          <a:noFill/>
        </p:spPr>
        <p:txBody>
          <a:bodyPr wrap="square">
            <a:spAutoFit/>
          </a:bodyPr>
          <a:lstStyle/>
          <a:p>
            <a:pPr lvl="0" algn="just">
              <a:lnSpc>
                <a:spcPct val="150000"/>
              </a:lnSpc>
            </a:pPr>
            <a:r>
              <a:rPr lang="ca-ES" sz="1200" b="1" dirty="0">
                <a:solidFill>
                  <a:schemeClr val="tx1"/>
                </a:solidFill>
                <a:latin typeface="Futura LT" panose="02000503000000000000" pitchFamily="2" charset="0"/>
              </a:rPr>
              <a:t>Estableix acords</a:t>
            </a:r>
            <a:r>
              <a:rPr lang="ca-ES" sz="1200" dirty="0">
                <a:solidFill>
                  <a:schemeClr val="tx1"/>
                </a:solidFill>
                <a:latin typeface="Futura LT" panose="02000503000000000000" pitchFamily="2" charset="0"/>
              </a:rPr>
              <a:t> de col·laboració, per coordinar accions que ens afecten amb l’ </a:t>
            </a:r>
            <a:r>
              <a:rPr lang="ca-ES" sz="1200" b="1" dirty="0">
                <a:solidFill>
                  <a:schemeClr val="tx1"/>
                </a:solidFill>
                <a:latin typeface="Futura LT" panose="02000503000000000000" pitchFamily="2" charset="0"/>
              </a:rPr>
              <a:t>AGENCIA CATALANA DE RESIDUS, AJUNTAMENT DE BARCELONA, GENERALITAT DE CATALUNYA, INSTITUT CATALA D’ENERGIA, CONSORCI COMERÇ ARTESANIA I MODA. CCAM, AGENCIA CATALANA DE CONSUM.</a:t>
            </a:r>
            <a:endParaRPr lang="en-US" sz="1200" b="1" dirty="0">
              <a:solidFill>
                <a:schemeClr val="tx1"/>
              </a:solidFill>
              <a:latin typeface="Futura LT" panose="02000503000000000000" pitchFamily="2" charset="0"/>
            </a:endParaRPr>
          </a:p>
        </p:txBody>
      </p:sp>
      <p:sp>
        <p:nvSpPr>
          <p:cNvPr id="5" name="QuadreDeText 4">
            <a:extLst>
              <a:ext uri="{FF2B5EF4-FFF2-40B4-BE49-F238E27FC236}">
                <a16:creationId xmlns:a16="http://schemas.microsoft.com/office/drawing/2014/main" id="{1B4E21B7-D643-9E03-C929-4BA4128F50E4}"/>
              </a:ext>
            </a:extLst>
          </p:cNvPr>
          <p:cNvSpPr txBox="1"/>
          <p:nvPr/>
        </p:nvSpPr>
        <p:spPr>
          <a:xfrm>
            <a:off x="782942" y="4075621"/>
            <a:ext cx="7588748" cy="1169487"/>
          </a:xfrm>
          <a:prstGeom prst="rect">
            <a:avLst/>
          </a:prstGeom>
          <a:noFill/>
        </p:spPr>
        <p:txBody>
          <a:bodyPr wrap="square">
            <a:spAutoFit/>
          </a:bodyPr>
          <a:lstStyle/>
          <a:p>
            <a:pPr lvl="0" algn="just">
              <a:lnSpc>
                <a:spcPct val="150000"/>
              </a:lnSpc>
            </a:pPr>
            <a:r>
              <a:rPr lang="ca-ES" sz="1200" b="1" noProof="0" dirty="0">
                <a:solidFill>
                  <a:schemeClr val="tx1"/>
                </a:solidFill>
                <a:latin typeface="Futura LT" panose="02000503000000000000" pitchFamily="2" charset="0"/>
              </a:rPr>
              <a:t>Defensa </a:t>
            </a:r>
            <a:r>
              <a:rPr lang="ca-ES" sz="1200" noProof="0" dirty="0">
                <a:latin typeface="Futura LT" panose="02000503000000000000" pitchFamily="2" charset="0"/>
              </a:rPr>
              <a:t>del mercat I de la lleial competència, a traves de denuncies d’irregularitats.</a:t>
            </a:r>
          </a:p>
          <a:p>
            <a:pPr lvl="0" algn="just">
              <a:lnSpc>
                <a:spcPct val="150000"/>
              </a:lnSpc>
            </a:pPr>
            <a:endParaRPr lang="ca-ES" sz="1200" dirty="0">
              <a:solidFill>
                <a:schemeClr val="tx1"/>
              </a:solidFill>
              <a:latin typeface="Futura LT" panose="02000503000000000000" pitchFamily="2" charset="0"/>
            </a:endParaRPr>
          </a:p>
          <a:p>
            <a:pPr lvl="0" algn="just">
              <a:lnSpc>
                <a:spcPct val="150000"/>
              </a:lnSpc>
            </a:pPr>
            <a:r>
              <a:rPr lang="ca-ES" sz="1200" b="1" noProof="0" dirty="0">
                <a:latin typeface="Futura LT" panose="02000503000000000000" pitchFamily="2" charset="0"/>
              </a:rPr>
              <a:t>Assisteix </a:t>
            </a:r>
            <a:r>
              <a:rPr lang="ca-ES" sz="1200" noProof="0" dirty="0">
                <a:latin typeface="Futura LT" panose="02000503000000000000" pitchFamily="2" charset="0"/>
              </a:rPr>
              <a:t>a </a:t>
            </a:r>
            <a:r>
              <a:rPr lang="ca-ES" sz="1200" noProof="0" dirty="0" err="1">
                <a:latin typeface="Futura LT" panose="02000503000000000000" pitchFamily="2" charset="0"/>
              </a:rPr>
              <a:t>Foros</a:t>
            </a:r>
            <a:r>
              <a:rPr lang="ca-ES" sz="1200" noProof="0" dirty="0">
                <a:latin typeface="Futura LT" panose="02000503000000000000" pitchFamily="2" charset="0"/>
              </a:rPr>
              <a:t> i Jornades on es tracten temes d’interès per el sector, traslladant-t’ho després a tots els components del Gremi.</a:t>
            </a:r>
            <a:endParaRPr lang="ca-ES" sz="1200" noProof="0" dirty="0">
              <a:solidFill>
                <a:schemeClr val="tx1"/>
              </a:solidFill>
              <a:latin typeface="Futura LT" panose="02000503000000000000" pitchFamily="2" charset="0"/>
            </a:endParaRPr>
          </a:p>
        </p:txBody>
      </p:sp>
      <p:pic>
        <p:nvPicPr>
          <p:cNvPr id="6" name="Imatge 5">
            <a:extLst>
              <a:ext uri="{FF2B5EF4-FFF2-40B4-BE49-F238E27FC236}">
                <a16:creationId xmlns:a16="http://schemas.microsoft.com/office/drawing/2014/main" id="{45F9F4F1-9EAF-B974-DA3D-30282083D0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7856" y="5561302"/>
            <a:ext cx="1296144" cy="1296698"/>
          </a:xfrm>
          <a:prstGeom prst="rect">
            <a:avLst/>
          </a:prstGeom>
        </p:spPr>
      </p:pic>
    </p:spTree>
    <p:extLst>
      <p:ext uri="{BB962C8B-B14F-4D97-AF65-F5344CB8AC3E}">
        <p14:creationId xmlns:p14="http://schemas.microsoft.com/office/powerpoint/2010/main" val="367997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Título"/>
          <p:cNvSpPr>
            <a:spLocks noGrp="1"/>
          </p:cNvSpPr>
          <p:nvPr>
            <p:ph type="title"/>
          </p:nvPr>
        </p:nvSpPr>
        <p:spPr>
          <a:xfrm>
            <a:off x="828838" y="154165"/>
            <a:ext cx="7034232" cy="1967687"/>
          </a:xfrm>
        </p:spPr>
        <p:txBody>
          <a:bodyPr anchor="ctr">
            <a:noAutofit/>
          </a:bodyPr>
          <a:lstStyle/>
          <a:p>
            <a:pPr>
              <a:lnSpc>
                <a:spcPct val="150000"/>
              </a:lnSpc>
            </a:pPr>
            <a:r>
              <a:rPr lang="ca-ES" sz="1200" dirty="0">
                <a:latin typeface="Futura LT" panose="02000503000000000000" pitchFamily="2" charset="0"/>
              </a:rPr>
              <a:t>El GREMI,  engloba  tot el territori de </a:t>
            </a:r>
            <a:r>
              <a:rPr lang="ca-ES" sz="1200" b="1" dirty="0">
                <a:latin typeface="Futura LT" panose="02000503000000000000" pitchFamily="2" charset="0"/>
              </a:rPr>
              <a:t>Catalunya i Balears</a:t>
            </a:r>
            <a:r>
              <a:rPr lang="ca-ES" sz="1200" dirty="0">
                <a:latin typeface="Futura LT" panose="02000503000000000000" pitchFamily="2" charset="0"/>
              </a:rPr>
              <a:t>.  A traves de les seves Centrals i/o Grups de compra , més els associats independents,  representa a unes  469 botigues.</a:t>
            </a:r>
            <a:br>
              <a:rPr lang="es-ES" sz="1200" dirty="0">
                <a:latin typeface="Futura LT" panose="02000503000000000000" pitchFamily="2" charset="0"/>
              </a:rPr>
            </a:br>
            <a:r>
              <a:rPr lang="ca-ES" sz="1200" dirty="0">
                <a:latin typeface="Futura LT" panose="02000503000000000000" pitchFamily="2" charset="0"/>
              </a:rPr>
              <a:t>Actualment les Centrals associades  son:</a:t>
            </a:r>
            <a:br>
              <a:rPr lang="es-ES" sz="1200" dirty="0">
                <a:latin typeface="Futura LT" panose="02000503000000000000" pitchFamily="2" charset="0"/>
              </a:rPr>
            </a:br>
            <a:endParaRPr lang="es-ES" sz="1200" dirty="0">
              <a:latin typeface="Futura LT" panose="02000503000000000000" pitchFamily="2" charset="0"/>
            </a:endParaRPr>
          </a:p>
        </p:txBody>
      </p:sp>
      <p:pic>
        <p:nvPicPr>
          <p:cNvPr id="1026" name="Picture 2" descr="CALBET-LOGO PRIMARI"/>
          <p:cNvPicPr>
            <a:picLocks noChangeAspect="1" noChangeArrowheads="1"/>
          </p:cNvPicPr>
          <p:nvPr/>
        </p:nvPicPr>
        <p:blipFill>
          <a:blip r:embed="rId2"/>
          <a:srcRect/>
          <a:stretch>
            <a:fillRect/>
          </a:stretch>
        </p:blipFill>
        <p:spPr bwMode="auto">
          <a:xfrm>
            <a:off x="6287840" y="2131774"/>
            <a:ext cx="2222226" cy="581773"/>
          </a:xfrm>
          <a:prstGeom prst="rect">
            <a:avLst/>
          </a:prstGeom>
          <a:noFill/>
          <a:ln w="9525">
            <a:noFill/>
            <a:miter lim="800000"/>
            <a:headEnd/>
            <a:tailEnd/>
          </a:ln>
        </p:spPr>
      </p:pic>
      <p:pic>
        <p:nvPicPr>
          <p:cNvPr id="9" name="8 Imagen" descr="Resultado de imagen para unebsa"/>
          <p:cNvPicPr/>
          <p:nvPr/>
        </p:nvPicPr>
        <p:blipFill>
          <a:blip r:embed="rId3"/>
          <a:srcRect/>
          <a:stretch>
            <a:fillRect/>
          </a:stretch>
        </p:blipFill>
        <p:spPr bwMode="auto">
          <a:xfrm>
            <a:off x="3374178" y="3489949"/>
            <a:ext cx="1943549" cy="784862"/>
          </a:xfrm>
          <a:prstGeom prst="rect">
            <a:avLst/>
          </a:prstGeom>
          <a:noFill/>
          <a:ln w="9525">
            <a:noFill/>
            <a:miter lim="800000"/>
            <a:headEnd/>
            <a:tailEnd/>
          </a:ln>
        </p:spPr>
      </p:pic>
      <p:pic>
        <p:nvPicPr>
          <p:cNvPr id="12" name="11 Imagen" descr="master.jpg"/>
          <p:cNvPicPr>
            <a:picLocks noChangeAspect="1"/>
          </p:cNvPicPr>
          <p:nvPr/>
        </p:nvPicPr>
        <p:blipFill>
          <a:blip r:embed="rId4"/>
          <a:stretch>
            <a:fillRect/>
          </a:stretch>
        </p:blipFill>
        <p:spPr>
          <a:xfrm>
            <a:off x="6287840" y="3695641"/>
            <a:ext cx="2274713" cy="509535"/>
          </a:xfrm>
          <a:prstGeom prst="rect">
            <a:avLst/>
          </a:prstGeom>
        </p:spPr>
      </p:pic>
      <p:pic>
        <p:nvPicPr>
          <p:cNvPr id="8" name="Imatge 7">
            <a:extLst>
              <a:ext uri="{FF2B5EF4-FFF2-40B4-BE49-F238E27FC236}">
                <a16:creationId xmlns:a16="http://schemas.microsoft.com/office/drawing/2014/main" id="{3D62F615-4CA1-F4EE-FB72-19F0E01A7006}"/>
              </a:ext>
            </a:extLst>
          </p:cNvPr>
          <p:cNvPicPr>
            <a:picLocks noChangeAspect="1"/>
          </p:cNvPicPr>
          <p:nvPr/>
        </p:nvPicPr>
        <p:blipFill>
          <a:blip r:embed="rId5"/>
          <a:stretch>
            <a:fillRect/>
          </a:stretch>
        </p:blipFill>
        <p:spPr>
          <a:xfrm>
            <a:off x="611560" y="1832610"/>
            <a:ext cx="1088448" cy="1097519"/>
          </a:xfrm>
          <a:prstGeom prst="rect">
            <a:avLst/>
          </a:prstGeom>
        </p:spPr>
      </p:pic>
      <p:pic>
        <p:nvPicPr>
          <p:cNvPr id="20" name="Imatge 19">
            <a:extLst>
              <a:ext uri="{FF2B5EF4-FFF2-40B4-BE49-F238E27FC236}">
                <a16:creationId xmlns:a16="http://schemas.microsoft.com/office/drawing/2014/main" id="{B4D26296-B7CB-4D91-C3FE-D2E9DFBA489A}"/>
              </a:ext>
            </a:extLst>
          </p:cNvPr>
          <p:cNvPicPr>
            <a:picLocks noChangeAspect="1"/>
          </p:cNvPicPr>
          <p:nvPr/>
        </p:nvPicPr>
        <p:blipFill>
          <a:blip r:embed="rId6"/>
          <a:stretch>
            <a:fillRect/>
          </a:stretch>
        </p:blipFill>
        <p:spPr>
          <a:xfrm>
            <a:off x="2917004" y="2131774"/>
            <a:ext cx="2857899" cy="581106"/>
          </a:xfrm>
          <a:prstGeom prst="rect">
            <a:avLst/>
          </a:prstGeom>
        </p:spPr>
      </p:pic>
      <p:pic>
        <p:nvPicPr>
          <p:cNvPr id="22" name="Imatge 21">
            <a:extLst>
              <a:ext uri="{FF2B5EF4-FFF2-40B4-BE49-F238E27FC236}">
                <a16:creationId xmlns:a16="http://schemas.microsoft.com/office/drawing/2014/main" id="{0EF6F8BD-EB13-256F-FF9E-E1A6E465BDE7}"/>
              </a:ext>
            </a:extLst>
          </p:cNvPr>
          <p:cNvPicPr>
            <a:picLocks noChangeAspect="1"/>
          </p:cNvPicPr>
          <p:nvPr/>
        </p:nvPicPr>
        <p:blipFill>
          <a:blip r:embed="rId7"/>
          <a:stretch>
            <a:fillRect/>
          </a:stretch>
        </p:blipFill>
        <p:spPr>
          <a:xfrm>
            <a:off x="339120" y="3429000"/>
            <a:ext cx="2370690" cy="906761"/>
          </a:xfrm>
          <a:prstGeom prst="rect">
            <a:avLst/>
          </a:prstGeom>
        </p:spPr>
      </p:pic>
      <p:pic>
        <p:nvPicPr>
          <p:cNvPr id="1030" name="Imatge 1029">
            <a:extLst>
              <a:ext uri="{FF2B5EF4-FFF2-40B4-BE49-F238E27FC236}">
                <a16:creationId xmlns:a16="http://schemas.microsoft.com/office/drawing/2014/main" id="{0B2DEDCC-97BF-828E-4CBF-F9262951200A}"/>
              </a:ext>
            </a:extLst>
          </p:cNvPr>
          <p:cNvPicPr>
            <a:picLocks noChangeAspect="1"/>
          </p:cNvPicPr>
          <p:nvPr/>
        </p:nvPicPr>
        <p:blipFill>
          <a:blip r:embed="rId8"/>
          <a:stretch>
            <a:fillRect/>
          </a:stretch>
        </p:blipFill>
        <p:spPr>
          <a:xfrm>
            <a:off x="828838" y="5205608"/>
            <a:ext cx="2545340" cy="815680"/>
          </a:xfrm>
          <a:prstGeom prst="rect">
            <a:avLst/>
          </a:prstGeom>
        </p:spPr>
      </p:pic>
      <p:pic>
        <p:nvPicPr>
          <p:cNvPr id="4" name="Imatge 3">
            <a:extLst>
              <a:ext uri="{FF2B5EF4-FFF2-40B4-BE49-F238E27FC236}">
                <a16:creationId xmlns:a16="http://schemas.microsoft.com/office/drawing/2014/main" id="{5ACD89C6-1D23-E313-9E16-0490C601829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48407" y="5438608"/>
            <a:ext cx="1418785" cy="1419392"/>
          </a:xfrm>
          <a:prstGeom prst="rect">
            <a:avLst/>
          </a:prstGeom>
        </p:spPr>
      </p:pic>
      <p:pic>
        <p:nvPicPr>
          <p:cNvPr id="5" name="Imatge 4">
            <a:extLst>
              <a:ext uri="{FF2B5EF4-FFF2-40B4-BE49-F238E27FC236}">
                <a16:creationId xmlns:a16="http://schemas.microsoft.com/office/drawing/2014/main" id="{913F02D8-6125-6283-1811-840C01AEB00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60032" y="5292255"/>
            <a:ext cx="2099536" cy="5592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F7D03648-988E-8DAD-CAB6-83896D269D42}"/>
              </a:ext>
            </a:extLst>
          </p:cNvPr>
          <p:cNvSpPr txBox="1"/>
          <p:nvPr/>
        </p:nvSpPr>
        <p:spPr>
          <a:xfrm>
            <a:off x="1916832" y="2060848"/>
            <a:ext cx="5310336" cy="3258071"/>
          </a:xfrm>
          <a:prstGeom prst="rect">
            <a:avLst/>
          </a:prstGeom>
          <a:noFill/>
        </p:spPr>
        <p:txBody>
          <a:bodyPr wrap="square">
            <a:spAutoFit/>
          </a:bodyPr>
          <a:lstStyle/>
          <a:p>
            <a:pPr algn="just">
              <a:lnSpc>
                <a:spcPct val="90000"/>
              </a:lnSpc>
            </a:pPr>
            <a:endParaRPr lang="ca-ES" sz="1800" dirty="0"/>
          </a:p>
          <a:p>
            <a:pPr algn="just">
              <a:lnSpc>
                <a:spcPct val="150000"/>
              </a:lnSpc>
            </a:pPr>
            <a:r>
              <a:rPr lang="ca-ES" sz="1200" b="1" dirty="0">
                <a:latin typeface="Futura LT" panose="02000503000000000000" pitchFamily="2" charset="0"/>
              </a:rPr>
              <a:t>L'Assemblea General </a:t>
            </a:r>
            <a:r>
              <a:rPr lang="ca-ES" sz="1200" dirty="0">
                <a:latin typeface="Futura LT" panose="02000503000000000000" pitchFamily="2" charset="0"/>
              </a:rPr>
              <a:t>de socis és l'òrgan suprem d'expressió de la voluntat del Gremi i està constituïda per tots els membres de l'associació que estan al corrent de les seves obligacions. Els acords presos vàlidament a l'Assemblea, vinculen tots els associats, inclosos els absents i dissidents.</a:t>
            </a:r>
          </a:p>
          <a:p>
            <a:pPr algn="just">
              <a:lnSpc>
                <a:spcPct val="150000"/>
              </a:lnSpc>
            </a:pPr>
            <a:endParaRPr lang="ca-ES" sz="1200" dirty="0">
              <a:latin typeface="Futura LT" panose="02000503000000000000" pitchFamily="2" charset="0"/>
            </a:endParaRPr>
          </a:p>
          <a:p>
            <a:pPr marL="285750" indent="-285750" algn="just">
              <a:lnSpc>
                <a:spcPct val="150000"/>
              </a:lnSpc>
              <a:buFont typeface="Arial" panose="020B0604020202020204" pitchFamily="34" charset="0"/>
              <a:buChar char="•"/>
            </a:pPr>
            <a:r>
              <a:rPr lang="ca-ES" sz="1200" dirty="0">
                <a:latin typeface="Futura LT" panose="02000503000000000000" pitchFamily="2" charset="0"/>
              </a:rPr>
              <a:t>Reunió ordinària: 03/02/25.</a:t>
            </a:r>
          </a:p>
          <a:p>
            <a:pPr marL="285750" indent="-285750" algn="just">
              <a:lnSpc>
                <a:spcPct val="150000"/>
              </a:lnSpc>
              <a:buFont typeface="Arial" panose="020B0604020202020204" pitchFamily="34" charset="0"/>
              <a:buChar char="•"/>
            </a:pPr>
            <a:r>
              <a:rPr lang="ca-ES" sz="1200" dirty="0">
                <a:latin typeface="Futura LT" panose="02000503000000000000" pitchFamily="2" charset="0"/>
              </a:rPr>
              <a:t>Aprovació comptes exercici 2025.</a:t>
            </a:r>
          </a:p>
          <a:p>
            <a:pPr marL="285750" indent="-285750" algn="just">
              <a:lnSpc>
                <a:spcPct val="150000"/>
              </a:lnSpc>
              <a:buFont typeface="Arial" panose="020B0604020202020204" pitchFamily="34" charset="0"/>
              <a:buChar char="•"/>
            </a:pPr>
            <a:r>
              <a:rPr lang="ca-ES" sz="1200" dirty="0">
                <a:latin typeface="Futura LT" panose="02000503000000000000" pitchFamily="2" charset="0"/>
              </a:rPr>
              <a:t>Debat d’assumptes de l’actualitat del sector</a:t>
            </a:r>
          </a:p>
          <a:p>
            <a:pPr algn="just">
              <a:lnSpc>
                <a:spcPct val="150000"/>
              </a:lnSpc>
            </a:pPr>
            <a:endParaRPr lang="ca-ES" sz="1600" dirty="0"/>
          </a:p>
          <a:p>
            <a:pPr algn="just">
              <a:lnSpc>
                <a:spcPct val="150000"/>
              </a:lnSpc>
            </a:pPr>
            <a:r>
              <a:rPr lang="ca-ES" sz="1600" dirty="0"/>
              <a:t> </a:t>
            </a:r>
          </a:p>
        </p:txBody>
      </p:sp>
      <p:pic>
        <p:nvPicPr>
          <p:cNvPr id="2" name="Imatge 3">
            <a:extLst>
              <a:ext uri="{FF2B5EF4-FFF2-40B4-BE49-F238E27FC236}">
                <a16:creationId xmlns:a16="http://schemas.microsoft.com/office/drawing/2014/main" id="{F350CE1B-9290-2E7A-0E53-69AAA48530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extLst>
      <p:ext uri="{BB962C8B-B14F-4D97-AF65-F5344CB8AC3E}">
        <p14:creationId xmlns:p14="http://schemas.microsoft.com/office/powerpoint/2010/main" val="333217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QuadreDeText 2">
            <a:extLst>
              <a:ext uri="{FF2B5EF4-FFF2-40B4-BE49-F238E27FC236}">
                <a16:creationId xmlns:a16="http://schemas.microsoft.com/office/drawing/2014/main" id="{C3B5C207-FB23-9FD8-62CF-64A6718B76FA}"/>
              </a:ext>
            </a:extLst>
          </p:cNvPr>
          <p:cNvSpPr txBox="1"/>
          <p:nvPr/>
        </p:nvSpPr>
        <p:spPr>
          <a:xfrm>
            <a:off x="1153470" y="2495829"/>
            <a:ext cx="3021549" cy="3699542"/>
          </a:xfrm>
          <a:prstGeom prst="rect">
            <a:avLst/>
          </a:prstGeom>
        </p:spPr>
        <p:txBody>
          <a:bodyPr vert="horz" lIns="91440" tIns="45720" rIns="91440" bIns="45720" rtlCol="0" anchor="t">
            <a:normAutofit/>
          </a:bodyPr>
          <a:lstStyle/>
          <a:p>
            <a:pPr>
              <a:lnSpc>
                <a:spcPct val="90000"/>
              </a:lnSpc>
              <a:spcAft>
                <a:spcPts val="600"/>
              </a:spcAft>
            </a:pPr>
            <a:r>
              <a:rPr lang="ca-ES" sz="1200" b="1" noProof="0" dirty="0">
                <a:latin typeface="Futura LT" panose="02000503000000000000" pitchFamily="2" charset="0"/>
              </a:rPr>
              <a:t>Eleccions a Junta Directiva</a:t>
            </a:r>
          </a:p>
          <a:p>
            <a:pPr>
              <a:lnSpc>
                <a:spcPct val="160000"/>
              </a:lnSpc>
              <a:spcAft>
                <a:spcPts val="600"/>
              </a:spcAft>
            </a:pPr>
            <a:r>
              <a:rPr lang="ca-ES" sz="1200" noProof="0" dirty="0">
                <a:latin typeface="Futura LT" panose="02000503000000000000" pitchFamily="2" charset="0"/>
              </a:rPr>
              <a:t>No s’ha presentat cap mes candidatura, per tant renovem càrrecs.  Amb la baixa de CANDELSA, queda lliure el càrrec de Tresorer, el qual, per aprovació de tota la Junta s’anomena al Sr. Marc Parera (SACSE-MILAR). I amb motiu de la Jubilació del Sr. Angel Gustà, s’anomena al Sr. Xavier Gustà (ABE).</a:t>
            </a:r>
          </a:p>
        </p:txBody>
      </p:sp>
      <p:grpSp>
        <p:nvGrpSpPr>
          <p:cNvPr id="2" name="Group 1">
            <a:extLst>
              <a:ext uri="{FF2B5EF4-FFF2-40B4-BE49-F238E27FC236}">
                <a16:creationId xmlns:a16="http://schemas.microsoft.com/office/drawing/2014/main" id="{739700A5-9A94-CCDC-0D6D-3058C79C6F78}"/>
              </a:ext>
            </a:extLst>
          </p:cNvPr>
          <p:cNvGrpSpPr/>
          <p:nvPr/>
        </p:nvGrpSpPr>
        <p:grpSpPr>
          <a:xfrm>
            <a:off x="2748045" y="708400"/>
            <a:ext cx="3647910" cy="4730208"/>
            <a:chOff x="444099" y="1429703"/>
            <a:chExt cx="3647910" cy="4730208"/>
          </a:xfrm>
        </p:grpSpPr>
        <p:cxnSp>
          <p:nvCxnSpPr>
            <p:cNvPr id="6" name="Straight Connector 5">
              <a:extLst>
                <a:ext uri="{FF2B5EF4-FFF2-40B4-BE49-F238E27FC236}">
                  <a16:creationId xmlns:a16="http://schemas.microsoft.com/office/drawing/2014/main" id="{B1C90F17-26C8-2713-101B-A33049B3734F}"/>
                </a:ext>
              </a:extLst>
            </p:cNvPr>
            <p:cNvCxnSpPr/>
            <p:nvPr/>
          </p:nvCxnSpPr>
          <p:spPr>
            <a:xfrm>
              <a:off x="3343275" y="2552700"/>
              <a:ext cx="0" cy="3041412"/>
            </a:xfrm>
            <a:prstGeom prst="line">
              <a:avLst/>
            </a:prstGeom>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9DDC0CE9-080D-B1E0-0B72-99AAB9F7298F}"/>
                </a:ext>
              </a:extLst>
            </p:cNvPr>
            <p:cNvGrpSpPr/>
            <p:nvPr/>
          </p:nvGrpSpPr>
          <p:grpSpPr>
            <a:xfrm>
              <a:off x="444099" y="1429703"/>
              <a:ext cx="1445447" cy="565799"/>
              <a:chOff x="5065354" y="2379910"/>
              <a:chExt cx="1690370" cy="661670"/>
            </a:xfrm>
          </p:grpSpPr>
          <p:sp>
            <p:nvSpPr>
              <p:cNvPr id="34" name="object 35">
                <a:extLst>
                  <a:ext uri="{FF2B5EF4-FFF2-40B4-BE49-F238E27FC236}">
                    <a16:creationId xmlns:a16="http://schemas.microsoft.com/office/drawing/2014/main" id="{B59F1942-A31C-AB29-66FF-9B1F1D6597B7}"/>
                  </a:ext>
                </a:extLst>
              </p:cNvPr>
              <p:cNvSpPr/>
              <p:nvPr/>
            </p:nvSpPr>
            <p:spPr>
              <a:xfrm>
                <a:off x="5065354" y="2379910"/>
                <a:ext cx="1690370" cy="661670"/>
              </a:xfrm>
              <a:custGeom>
                <a:avLst/>
                <a:gdLst/>
                <a:ahLst/>
                <a:cxnLst/>
                <a:rect l="l" t="t" r="r" b="b"/>
                <a:pathLst>
                  <a:path w="1690370" h="661669">
                    <a:moveTo>
                      <a:pt x="1683105" y="0"/>
                    </a:moveTo>
                    <a:lnTo>
                      <a:pt x="6769" y="0"/>
                    </a:lnTo>
                    <a:lnTo>
                      <a:pt x="0" y="6781"/>
                    </a:lnTo>
                    <a:lnTo>
                      <a:pt x="0" y="15125"/>
                    </a:lnTo>
                    <a:lnTo>
                      <a:pt x="0" y="654735"/>
                    </a:lnTo>
                    <a:lnTo>
                      <a:pt x="6769" y="661504"/>
                    </a:lnTo>
                    <a:lnTo>
                      <a:pt x="1683105" y="661504"/>
                    </a:lnTo>
                    <a:lnTo>
                      <a:pt x="1689874" y="654735"/>
                    </a:lnTo>
                    <a:lnTo>
                      <a:pt x="1689874" y="6781"/>
                    </a:lnTo>
                    <a:lnTo>
                      <a:pt x="1683105" y="0"/>
                    </a:lnTo>
                    <a:close/>
                  </a:path>
                </a:pathLst>
              </a:custGeom>
              <a:solidFill>
                <a:srgbClr val="FFFFFF"/>
              </a:solidFill>
              <a:ln w="12700">
                <a:solidFill>
                  <a:srgbClr val="C7B5B6">
                    <a:alpha val="60000"/>
                  </a:srgbClr>
                </a:solidFill>
              </a:ln>
            </p:spPr>
            <p:txBody>
              <a:bodyPr wrap="square" lIns="0" tIns="0" rIns="0" bIns="0" rtlCol="0"/>
              <a:lstStyle/>
              <a:p>
                <a:pPr algn="l" rtl="0"/>
                <a:endParaRPr sz="1396"/>
              </a:p>
            </p:txBody>
          </p:sp>
          <p:sp>
            <p:nvSpPr>
              <p:cNvPr id="35" name="object 53">
                <a:extLst>
                  <a:ext uri="{FF2B5EF4-FFF2-40B4-BE49-F238E27FC236}">
                    <a16:creationId xmlns:a16="http://schemas.microsoft.com/office/drawing/2014/main" id="{8E608437-D2A9-0CEF-DF84-809683A26C3E}"/>
                  </a:ext>
                </a:extLst>
              </p:cNvPr>
              <p:cNvSpPr txBox="1"/>
              <p:nvPr/>
            </p:nvSpPr>
            <p:spPr>
              <a:xfrm>
                <a:off x="5277948" y="2505436"/>
                <a:ext cx="1257539" cy="404873"/>
              </a:xfrm>
              <a:prstGeom prst="rect">
                <a:avLst/>
              </a:prstGeom>
            </p:spPr>
            <p:txBody>
              <a:bodyPr vert="horz" wrap="square" lIns="0" tIns="20091" rIns="0" bIns="0" rtlCol="0">
                <a:spAutoFit/>
              </a:bodyPr>
              <a:lstStyle/>
              <a:p>
                <a:pPr marL="10860" algn="ctr">
                  <a:spcBef>
                    <a:spcPts val="159"/>
                  </a:spcBef>
                </a:pPr>
                <a:r>
                  <a:rPr lang="es-ES" sz="899" b="1" dirty="0">
                    <a:latin typeface="Volotea Sans Condensed" pitchFamily="2" charset="77"/>
                    <a:cs typeface="Trade Gothic LT Std Cn"/>
                  </a:rPr>
                  <a:t>JOAN </a:t>
                </a:r>
                <a:r>
                  <a:rPr lang="es-ES" sz="899" b="1">
                    <a:latin typeface="Volotea Sans Condensed" pitchFamily="2" charset="77"/>
                    <a:cs typeface="Trade Gothic LT Std Cn"/>
                  </a:rPr>
                  <a:t>CARLES CALBET</a:t>
                </a:r>
                <a:endParaRPr sz="899" b="1" dirty="0">
                  <a:latin typeface="Volotea Sans Condensed" pitchFamily="2" charset="77"/>
                  <a:cs typeface="Trade Gothic LT Std Cn"/>
                </a:endParaRPr>
              </a:p>
              <a:p>
                <a:pPr marL="10860" algn="ctr">
                  <a:lnSpc>
                    <a:spcPct val="90000"/>
                  </a:lnSpc>
                  <a:spcBef>
                    <a:spcPts val="68"/>
                  </a:spcBef>
                </a:pPr>
                <a:r>
                  <a:rPr lang="es-ES" sz="599" b="1" dirty="0">
                    <a:solidFill>
                      <a:srgbClr val="937F39"/>
                    </a:solidFill>
                    <a:latin typeface="Volotea Sans" pitchFamily="2" charset="77"/>
                    <a:cs typeface="Trade Gothic LT Std Bold No. 2"/>
                  </a:rPr>
                  <a:t>PRESIDENT</a:t>
                </a:r>
                <a:endParaRPr lang="en-GB" sz="599" b="1" dirty="0">
                  <a:latin typeface="Volotea Sans" pitchFamily="2" charset="77"/>
                  <a:cs typeface="Trade Gothic LT Std Bold No. 2"/>
                </a:endParaRPr>
              </a:p>
              <a:p>
                <a:pPr marL="10860">
                  <a:spcBef>
                    <a:spcPts val="68"/>
                  </a:spcBef>
                </a:pPr>
                <a:endParaRPr lang="en-GB" sz="513" dirty="0">
                  <a:latin typeface="Volotea Sans" pitchFamily="2" charset="77"/>
                  <a:cs typeface="Trade Gothic LT Std"/>
                </a:endParaRPr>
              </a:p>
            </p:txBody>
          </p:sp>
        </p:grpSp>
        <p:grpSp>
          <p:nvGrpSpPr>
            <p:cNvPr id="8" name="Group 7">
              <a:extLst>
                <a:ext uri="{FF2B5EF4-FFF2-40B4-BE49-F238E27FC236}">
                  <a16:creationId xmlns:a16="http://schemas.microsoft.com/office/drawing/2014/main" id="{E30BFA1C-4168-6D56-BE8A-AF64A7E48D21}"/>
                </a:ext>
              </a:extLst>
            </p:cNvPr>
            <p:cNvGrpSpPr/>
            <p:nvPr/>
          </p:nvGrpSpPr>
          <p:grpSpPr>
            <a:xfrm>
              <a:off x="444099" y="2258942"/>
              <a:ext cx="1445447" cy="565799"/>
              <a:chOff x="5065354" y="2379910"/>
              <a:chExt cx="1690370" cy="661670"/>
            </a:xfrm>
          </p:grpSpPr>
          <p:sp>
            <p:nvSpPr>
              <p:cNvPr id="32" name="object 35">
                <a:extLst>
                  <a:ext uri="{FF2B5EF4-FFF2-40B4-BE49-F238E27FC236}">
                    <a16:creationId xmlns:a16="http://schemas.microsoft.com/office/drawing/2014/main" id="{65CB148E-ACDA-FB89-0E51-2B0006EC6343}"/>
                  </a:ext>
                </a:extLst>
              </p:cNvPr>
              <p:cNvSpPr/>
              <p:nvPr/>
            </p:nvSpPr>
            <p:spPr>
              <a:xfrm>
                <a:off x="5065354" y="2379910"/>
                <a:ext cx="1690370" cy="661670"/>
              </a:xfrm>
              <a:custGeom>
                <a:avLst/>
                <a:gdLst/>
                <a:ahLst/>
                <a:cxnLst/>
                <a:rect l="l" t="t" r="r" b="b"/>
                <a:pathLst>
                  <a:path w="1690370" h="661669">
                    <a:moveTo>
                      <a:pt x="1683105" y="0"/>
                    </a:moveTo>
                    <a:lnTo>
                      <a:pt x="6769" y="0"/>
                    </a:lnTo>
                    <a:lnTo>
                      <a:pt x="0" y="6781"/>
                    </a:lnTo>
                    <a:lnTo>
                      <a:pt x="0" y="15125"/>
                    </a:lnTo>
                    <a:lnTo>
                      <a:pt x="0" y="654735"/>
                    </a:lnTo>
                    <a:lnTo>
                      <a:pt x="6769" y="661504"/>
                    </a:lnTo>
                    <a:lnTo>
                      <a:pt x="1683105" y="661504"/>
                    </a:lnTo>
                    <a:lnTo>
                      <a:pt x="1689874" y="654735"/>
                    </a:lnTo>
                    <a:lnTo>
                      <a:pt x="1689874" y="6781"/>
                    </a:lnTo>
                    <a:lnTo>
                      <a:pt x="1683105" y="0"/>
                    </a:lnTo>
                    <a:close/>
                  </a:path>
                </a:pathLst>
              </a:custGeom>
              <a:solidFill>
                <a:srgbClr val="FFFFFF"/>
              </a:solidFill>
              <a:ln w="12700">
                <a:solidFill>
                  <a:srgbClr val="C7B5B6">
                    <a:alpha val="60000"/>
                  </a:srgbClr>
                </a:solidFill>
              </a:ln>
            </p:spPr>
            <p:txBody>
              <a:bodyPr wrap="square" lIns="0" tIns="0" rIns="0" bIns="0" rtlCol="0"/>
              <a:lstStyle/>
              <a:p>
                <a:pPr algn="l" rtl="0"/>
                <a:endParaRPr sz="1396"/>
              </a:p>
            </p:txBody>
          </p:sp>
          <p:sp>
            <p:nvSpPr>
              <p:cNvPr id="33" name="object 53">
                <a:extLst>
                  <a:ext uri="{FF2B5EF4-FFF2-40B4-BE49-F238E27FC236}">
                    <a16:creationId xmlns:a16="http://schemas.microsoft.com/office/drawing/2014/main" id="{137B1A6F-D988-A4B6-156E-425E1A2C4DA9}"/>
                  </a:ext>
                </a:extLst>
              </p:cNvPr>
              <p:cNvSpPr txBox="1"/>
              <p:nvPr/>
            </p:nvSpPr>
            <p:spPr>
              <a:xfrm>
                <a:off x="5277948" y="2505436"/>
                <a:ext cx="1257539" cy="404873"/>
              </a:xfrm>
              <a:prstGeom prst="rect">
                <a:avLst/>
              </a:prstGeom>
            </p:spPr>
            <p:txBody>
              <a:bodyPr vert="horz" wrap="square" lIns="0" tIns="20091" rIns="0" bIns="0" rtlCol="0">
                <a:spAutoFit/>
              </a:bodyPr>
              <a:lstStyle/>
              <a:p>
                <a:pPr marL="10860" algn="ctr">
                  <a:spcBef>
                    <a:spcPts val="159"/>
                  </a:spcBef>
                </a:pPr>
                <a:r>
                  <a:rPr lang="es-ES" sz="899" b="1" dirty="0">
                    <a:latin typeface="Volotea Sans Condensed" pitchFamily="2" charset="77"/>
                    <a:cs typeface="Trade Gothic LT Std Cn"/>
                  </a:rPr>
                  <a:t>GONZALO MORALES</a:t>
                </a:r>
                <a:endParaRPr sz="899" b="1" dirty="0">
                  <a:latin typeface="Volotea Sans Condensed" pitchFamily="2" charset="77"/>
                  <a:cs typeface="Trade Gothic LT Std Cn"/>
                </a:endParaRPr>
              </a:p>
              <a:p>
                <a:pPr marL="10860" algn="ctr">
                  <a:lnSpc>
                    <a:spcPct val="90000"/>
                  </a:lnSpc>
                  <a:spcBef>
                    <a:spcPts val="68"/>
                  </a:spcBef>
                </a:pPr>
                <a:r>
                  <a:rPr lang="es-ES" sz="599" b="1" dirty="0">
                    <a:solidFill>
                      <a:srgbClr val="937F39"/>
                    </a:solidFill>
                    <a:latin typeface="Volotea Sans" pitchFamily="2" charset="77"/>
                    <a:cs typeface="Trade Gothic LT Std Bold No. 2"/>
                  </a:rPr>
                  <a:t>GERENT</a:t>
                </a:r>
                <a:endParaRPr lang="en-GB" sz="599" b="1" dirty="0">
                  <a:latin typeface="Volotea Sans" pitchFamily="2" charset="77"/>
                  <a:cs typeface="Trade Gothic LT Std Bold No. 2"/>
                </a:endParaRPr>
              </a:p>
              <a:p>
                <a:pPr marL="10860">
                  <a:spcBef>
                    <a:spcPts val="68"/>
                  </a:spcBef>
                </a:pPr>
                <a:endParaRPr lang="en-GB" sz="513" dirty="0">
                  <a:latin typeface="Volotea Sans" pitchFamily="2" charset="77"/>
                  <a:cs typeface="Trade Gothic LT Std"/>
                </a:endParaRPr>
              </a:p>
            </p:txBody>
          </p:sp>
        </p:grpSp>
        <p:grpSp>
          <p:nvGrpSpPr>
            <p:cNvPr id="9" name="Group 8">
              <a:extLst>
                <a:ext uri="{FF2B5EF4-FFF2-40B4-BE49-F238E27FC236}">
                  <a16:creationId xmlns:a16="http://schemas.microsoft.com/office/drawing/2014/main" id="{6360C427-F897-0241-0C24-9CFDB988735E}"/>
                </a:ext>
              </a:extLst>
            </p:cNvPr>
            <p:cNvGrpSpPr/>
            <p:nvPr/>
          </p:nvGrpSpPr>
          <p:grpSpPr>
            <a:xfrm>
              <a:off x="2633343" y="2269156"/>
              <a:ext cx="1445447" cy="565799"/>
              <a:chOff x="5065354" y="2379910"/>
              <a:chExt cx="1690370" cy="661670"/>
            </a:xfrm>
          </p:grpSpPr>
          <p:sp>
            <p:nvSpPr>
              <p:cNvPr id="30" name="object 35">
                <a:extLst>
                  <a:ext uri="{FF2B5EF4-FFF2-40B4-BE49-F238E27FC236}">
                    <a16:creationId xmlns:a16="http://schemas.microsoft.com/office/drawing/2014/main" id="{5F753769-C274-3619-9A94-6EB645B343A8}"/>
                  </a:ext>
                </a:extLst>
              </p:cNvPr>
              <p:cNvSpPr/>
              <p:nvPr/>
            </p:nvSpPr>
            <p:spPr>
              <a:xfrm>
                <a:off x="5065354" y="2379910"/>
                <a:ext cx="1690370" cy="661670"/>
              </a:xfrm>
              <a:custGeom>
                <a:avLst/>
                <a:gdLst/>
                <a:ahLst/>
                <a:cxnLst/>
                <a:rect l="l" t="t" r="r" b="b"/>
                <a:pathLst>
                  <a:path w="1690370" h="661669">
                    <a:moveTo>
                      <a:pt x="1683105" y="0"/>
                    </a:moveTo>
                    <a:lnTo>
                      <a:pt x="6769" y="0"/>
                    </a:lnTo>
                    <a:lnTo>
                      <a:pt x="0" y="6781"/>
                    </a:lnTo>
                    <a:lnTo>
                      <a:pt x="0" y="15125"/>
                    </a:lnTo>
                    <a:lnTo>
                      <a:pt x="0" y="654735"/>
                    </a:lnTo>
                    <a:lnTo>
                      <a:pt x="6769" y="661504"/>
                    </a:lnTo>
                    <a:lnTo>
                      <a:pt x="1683105" y="661504"/>
                    </a:lnTo>
                    <a:lnTo>
                      <a:pt x="1689874" y="654735"/>
                    </a:lnTo>
                    <a:lnTo>
                      <a:pt x="1689874" y="6781"/>
                    </a:lnTo>
                    <a:lnTo>
                      <a:pt x="1683105" y="0"/>
                    </a:lnTo>
                    <a:close/>
                  </a:path>
                </a:pathLst>
              </a:custGeom>
              <a:solidFill>
                <a:srgbClr val="FFFFFF"/>
              </a:solidFill>
              <a:ln w="12700">
                <a:solidFill>
                  <a:srgbClr val="C7B5B6">
                    <a:alpha val="60000"/>
                  </a:srgbClr>
                </a:solidFill>
              </a:ln>
            </p:spPr>
            <p:txBody>
              <a:bodyPr wrap="square" lIns="0" tIns="0" rIns="0" bIns="0" rtlCol="0"/>
              <a:lstStyle/>
              <a:p>
                <a:pPr algn="l" rtl="0"/>
                <a:endParaRPr sz="1396"/>
              </a:p>
            </p:txBody>
          </p:sp>
          <p:sp>
            <p:nvSpPr>
              <p:cNvPr id="31" name="object 53">
                <a:extLst>
                  <a:ext uri="{FF2B5EF4-FFF2-40B4-BE49-F238E27FC236}">
                    <a16:creationId xmlns:a16="http://schemas.microsoft.com/office/drawing/2014/main" id="{E4D22929-66E6-FA29-2CE3-78FE4C06C1B3}"/>
                  </a:ext>
                </a:extLst>
              </p:cNvPr>
              <p:cNvSpPr txBox="1"/>
              <p:nvPr/>
            </p:nvSpPr>
            <p:spPr>
              <a:xfrm>
                <a:off x="5277948" y="2505436"/>
                <a:ext cx="1257539" cy="404873"/>
              </a:xfrm>
              <a:prstGeom prst="rect">
                <a:avLst/>
              </a:prstGeom>
            </p:spPr>
            <p:txBody>
              <a:bodyPr vert="horz" wrap="square" lIns="0" tIns="20091" rIns="0" bIns="0" rtlCol="0">
                <a:spAutoFit/>
              </a:bodyPr>
              <a:lstStyle/>
              <a:p>
                <a:pPr marL="10860" algn="ctr">
                  <a:spcBef>
                    <a:spcPts val="159"/>
                  </a:spcBef>
                </a:pPr>
                <a:r>
                  <a:rPr lang="es-ES" sz="899" b="1" dirty="0">
                    <a:latin typeface="Volotea Sans Condensed" pitchFamily="2" charset="77"/>
                    <a:cs typeface="Trade Gothic LT Std Cn"/>
                  </a:rPr>
                  <a:t>ROBERT SENDRA</a:t>
                </a:r>
                <a:endParaRPr sz="899" b="1" dirty="0">
                  <a:latin typeface="Volotea Sans Condensed" pitchFamily="2" charset="77"/>
                  <a:cs typeface="Trade Gothic LT Std Cn"/>
                </a:endParaRPr>
              </a:p>
              <a:p>
                <a:pPr marL="10860" algn="ctr">
                  <a:lnSpc>
                    <a:spcPct val="90000"/>
                  </a:lnSpc>
                  <a:spcBef>
                    <a:spcPts val="68"/>
                  </a:spcBef>
                </a:pPr>
                <a:r>
                  <a:rPr lang="es-ES" sz="599" b="1" dirty="0">
                    <a:solidFill>
                      <a:srgbClr val="937F39"/>
                    </a:solidFill>
                    <a:latin typeface="Volotea Sans" pitchFamily="2" charset="77"/>
                    <a:cs typeface="Trade Gothic LT Std Bold No. 2"/>
                  </a:rPr>
                  <a:t>VICEPRESIDENT</a:t>
                </a:r>
                <a:endParaRPr lang="en-GB" sz="599" b="1" dirty="0">
                  <a:latin typeface="Volotea Sans" pitchFamily="2" charset="77"/>
                  <a:cs typeface="Trade Gothic LT Std Bold No. 2"/>
                </a:endParaRPr>
              </a:p>
              <a:p>
                <a:pPr marL="10860">
                  <a:spcBef>
                    <a:spcPts val="68"/>
                  </a:spcBef>
                </a:pPr>
                <a:endParaRPr lang="en-GB" sz="513" dirty="0">
                  <a:latin typeface="Volotea Sans" pitchFamily="2" charset="77"/>
                  <a:cs typeface="Trade Gothic LT Std"/>
                </a:endParaRPr>
              </a:p>
            </p:txBody>
          </p:sp>
        </p:grpSp>
        <p:grpSp>
          <p:nvGrpSpPr>
            <p:cNvPr id="13" name="Group 12">
              <a:extLst>
                <a:ext uri="{FF2B5EF4-FFF2-40B4-BE49-F238E27FC236}">
                  <a16:creationId xmlns:a16="http://schemas.microsoft.com/office/drawing/2014/main" id="{7507948C-EB1E-32D8-55FE-0FC2397974B9}"/>
                </a:ext>
              </a:extLst>
            </p:cNvPr>
            <p:cNvGrpSpPr/>
            <p:nvPr/>
          </p:nvGrpSpPr>
          <p:grpSpPr>
            <a:xfrm>
              <a:off x="2637037" y="2936689"/>
              <a:ext cx="1445447" cy="565799"/>
              <a:chOff x="5065354" y="2379910"/>
              <a:chExt cx="1690370" cy="661670"/>
            </a:xfrm>
          </p:grpSpPr>
          <p:sp>
            <p:nvSpPr>
              <p:cNvPr id="28" name="object 35">
                <a:extLst>
                  <a:ext uri="{FF2B5EF4-FFF2-40B4-BE49-F238E27FC236}">
                    <a16:creationId xmlns:a16="http://schemas.microsoft.com/office/drawing/2014/main" id="{3842EF5B-F3DD-AC51-24F5-FDD92B75214C}"/>
                  </a:ext>
                </a:extLst>
              </p:cNvPr>
              <p:cNvSpPr/>
              <p:nvPr/>
            </p:nvSpPr>
            <p:spPr>
              <a:xfrm>
                <a:off x="5065354" y="2379910"/>
                <a:ext cx="1690370" cy="661670"/>
              </a:xfrm>
              <a:custGeom>
                <a:avLst/>
                <a:gdLst/>
                <a:ahLst/>
                <a:cxnLst/>
                <a:rect l="l" t="t" r="r" b="b"/>
                <a:pathLst>
                  <a:path w="1690370" h="661669">
                    <a:moveTo>
                      <a:pt x="1683105" y="0"/>
                    </a:moveTo>
                    <a:lnTo>
                      <a:pt x="6769" y="0"/>
                    </a:lnTo>
                    <a:lnTo>
                      <a:pt x="0" y="6781"/>
                    </a:lnTo>
                    <a:lnTo>
                      <a:pt x="0" y="15125"/>
                    </a:lnTo>
                    <a:lnTo>
                      <a:pt x="0" y="654735"/>
                    </a:lnTo>
                    <a:lnTo>
                      <a:pt x="6769" y="661504"/>
                    </a:lnTo>
                    <a:lnTo>
                      <a:pt x="1683105" y="661504"/>
                    </a:lnTo>
                    <a:lnTo>
                      <a:pt x="1689874" y="654735"/>
                    </a:lnTo>
                    <a:lnTo>
                      <a:pt x="1689874" y="6781"/>
                    </a:lnTo>
                    <a:lnTo>
                      <a:pt x="1683105" y="0"/>
                    </a:lnTo>
                    <a:close/>
                  </a:path>
                </a:pathLst>
              </a:custGeom>
              <a:solidFill>
                <a:srgbClr val="FFFFFF"/>
              </a:solidFill>
              <a:ln w="12700">
                <a:solidFill>
                  <a:srgbClr val="C7B5B6">
                    <a:alpha val="60000"/>
                  </a:srgbClr>
                </a:solidFill>
              </a:ln>
            </p:spPr>
            <p:txBody>
              <a:bodyPr wrap="square" lIns="0" tIns="0" rIns="0" bIns="0" rtlCol="0"/>
              <a:lstStyle/>
              <a:p>
                <a:pPr algn="l" rtl="0"/>
                <a:endParaRPr sz="1396"/>
              </a:p>
            </p:txBody>
          </p:sp>
          <p:sp>
            <p:nvSpPr>
              <p:cNvPr id="29" name="object 53">
                <a:extLst>
                  <a:ext uri="{FF2B5EF4-FFF2-40B4-BE49-F238E27FC236}">
                    <a16:creationId xmlns:a16="http://schemas.microsoft.com/office/drawing/2014/main" id="{DD45881A-3F88-8883-6087-0816B6038D53}"/>
                  </a:ext>
                </a:extLst>
              </p:cNvPr>
              <p:cNvSpPr txBox="1"/>
              <p:nvPr/>
            </p:nvSpPr>
            <p:spPr>
              <a:xfrm>
                <a:off x="5277948" y="2505436"/>
                <a:ext cx="1257539" cy="404873"/>
              </a:xfrm>
              <a:prstGeom prst="rect">
                <a:avLst/>
              </a:prstGeom>
            </p:spPr>
            <p:txBody>
              <a:bodyPr vert="horz" wrap="square" lIns="0" tIns="20091" rIns="0" bIns="0" rtlCol="0">
                <a:spAutoFit/>
              </a:bodyPr>
              <a:lstStyle/>
              <a:p>
                <a:pPr marL="10860" algn="ctr">
                  <a:spcBef>
                    <a:spcPts val="159"/>
                  </a:spcBef>
                </a:pPr>
                <a:r>
                  <a:rPr lang="es-ES" sz="899" b="1" dirty="0">
                    <a:latin typeface="Volotea Sans Condensed" pitchFamily="2" charset="77"/>
                    <a:cs typeface="Trade Gothic LT Std Cn"/>
                  </a:rPr>
                  <a:t>MARC PARERA</a:t>
                </a:r>
                <a:endParaRPr sz="899" b="1" dirty="0">
                  <a:latin typeface="Volotea Sans Condensed" pitchFamily="2" charset="77"/>
                  <a:cs typeface="Trade Gothic LT Std Cn"/>
                </a:endParaRPr>
              </a:p>
              <a:p>
                <a:pPr marL="10860" algn="ctr">
                  <a:lnSpc>
                    <a:spcPct val="90000"/>
                  </a:lnSpc>
                  <a:spcBef>
                    <a:spcPts val="68"/>
                  </a:spcBef>
                </a:pPr>
                <a:r>
                  <a:rPr lang="es-ES" sz="599" b="1" dirty="0">
                    <a:solidFill>
                      <a:srgbClr val="937F39"/>
                    </a:solidFill>
                    <a:latin typeface="Volotea Sans" pitchFamily="2" charset="77"/>
                    <a:cs typeface="Trade Gothic LT Std Bold No. 2"/>
                  </a:rPr>
                  <a:t>TRESORER</a:t>
                </a:r>
                <a:endParaRPr lang="en-GB" sz="599" b="1" dirty="0">
                  <a:latin typeface="Volotea Sans" pitchFamily="2" charset="77"/>
                  <a:cs typeface="Trade Gothic LT Std Bold No. 2"/>
                </a:endParaRPr>
              </a:p>
              <a:p>
                <a:pPr marL="10860">
                  <a:spcBef>
                    <a:spcPts val="68"/>
                  </a:spcBef>
                </a:pPr>
                <a:endParaRPr lang="en-GB" sz="513" dirty="0">
                  <a:latin typeface="Volotea Sans" pitchFamily="2" charset="77"/>
                  <a:cs typeface="Trade Gothic LT Std"/>
                </a:endParaRPr>
              </a:p>
            </p:txBody>
          </p:sp>
        </p:grpSp>
        <p:grpSp>
          <p:nvGrpSpPr>
            <p:cNvPr id="14" name="Group 13">
              <a:extLst>
                <a:ext uri="{FF2B5EF4-FFF2-40B4-BE49-F238E27FC236}">
                  <a16:creationId xmlns:a16="http://schemas.microsoft.com/office/drawing/2014/main" id="{DC940EC1-968A-0685-35E0-517773EB4195}"/>
                </a:ext>
              </a:extLst>
            </p:cNvPr>
            <p:cNvGrpSpPr/>
            <p:nvPr/>
          </p:nvGrpSpPr>
          <p:grpSpPr>
            <a:xfrm>
              <a:off x="2630075" y="3593862"/>
              <a:ext cx="1445447" cy="565799"/>
              <a:chOff x="5065354" y="2379910"/>
              <a:chExt cx="1690370" cy="661670"/>
            </a:xfrm>
          </p:grpSpPr>
          <p:sp>
            <p:nvSpPr>
              <p:cNvPr id="26" name="object 35">
                <a:extLst>
                  <a:ext uri="{FF2B5EF4-FFF2-40B4-BE49-F238E27FC236}">
                    <a16:creationId xmlns:a16="http://schemas.microsoft.com/office/drawing/2014/main" id="{F038292F-0B1A-ADE2-D680-B79CD78C1168}"/>
                  </a:ext>
                </a:extLst>
              </p:cNvPr>
              <p:cNvSpPr/>
              <p:nvPr/>
            </p:nvSpPr>
            <p:spPr>
              <a:xfrm>
                <a:off x="5065354" y="2379910"/>
                <a:ext cx="1690370" cy="661670"/>
              </a:xfrm>
              <a:custGeom>
                <a:avLst/>
                <a:gdLst/>
                <a:ahLst/>
                <a:cxnLst/>
                <a:rect l="l" t="t" r="r" b="b"/>
                <a:pathLst>
                  <a:path w="1690370" h="661669">
                    <a:moveTo>
                      <a:pt x="1683105" y="0"/>
                    </a:moveTo>
                    <a:lnTo>
                      <a:pt x="6769" y="0"/>
                    </a:lnTo>
                    <a:lnTo>
                      <a:pt x="0" y="6781"/>
                    </a:lnTo>
                    <a:lnTo>
                      <a:pt x="0" y="15125"/>
                    </a:lnTo>
                    <a:lnTo>
                      <a:pt x="0" y="654735"/>
                    </a:lnTo>
                    <a:lnTo>
                      <a:pt x="6769" y="661504"/>
                    </a:lnTo>
                    <a:lnTo>
                      <a:pt x="1683105" y="661504"/>
                    </a:lnTo>
                    <a:lnTo>
                      <a:pt x="1689874" y="654735"/>
                    </a:lnTo>
                    <a:lnTo>
                      <a:pt x="1689874" y="6781"/>
                    </a:lnTo>
                    <a:lnTo>
                      <a:pt x="1683105" y="0"/>
                    </a:lnTo>
                    <a:close/>
                  </a:path>
                </a:pathLst>
              </a:custGeom>
              <a:solidFill>
                <a:srgbClr val="FFFFFF"/>
              </a:solidFill>
              <a:ln w="12700">
                <a:solidFill>
                  <a:srgbClr val="C7B5B6">
                    <a:alpha val="60000"/>
                  </a:srgbClr>
                </a:solidFill>
              </a:ln>
            </p:spPr>
            <p:txBody>
              <a:bodyPr wrap="square" lIns="0" tIns="0" rIns="0" bIns="0" rtlCol="0"/>
              <a:lstStyle/>
              <a:p>
                <a:pPr algn="l" rtl="0"/>
                <a:endParaRPr sz="1396"/>
              </a:p>
            </p:txBody>
          </p:sp>
          <p:sp>
            <p:nvSpPr>
              <p:cNvPr id="27" name="object 53">
                <a:extLst>
                  <a:ext uri="{FF2B5EF4-FFF2-40B4-BE49-F238E27FC236}">
                    <a16:creationId xmlns:a16="http://schemas.microsoft.com/office/drawing/2014/main" id="{66850F67-48CA-1DB3-40D7-71F289AB8751}"/>
                  </a:ext>
                </a:extLst>
              </p:cNvPr>
              <p:cNvSpPr txBox="1"/>
              <p:nvPr/>
            </p:nvSpPr>
            <p:spPr>
              <a:xfrm>
                <a:off x="5277948" y="2505436"/>
                <a:ext cx="1257539" cy="404873"/>
              </a:xfrm>
              <a:prstGeom prst="rect">
                <a:avLst/>
              </a:prstGeom>
            </p:spPr>
            <p:txBody>
              <a:bodyPr vert="horz" wrap="square" lIns="0" tIns="20091" rIns="0" bIns="0" rtlCol="0">
                <a:spAutoFit/>
              </a:bodyPr>
              <a:lstStyle/>
              <a:p>
                <a:pPr marL="10860" algn="ctr">
                  <a:spcBef>
                    <a:spcPts val="159"/>
                  </a:spcBef>
                </a:pPr>
                <a:r>
                  <a:rPr lang="es-ES" sz="899" b="1" dirty="0">
                    <a:latin typeface="Volotea Sans Condensed" pitchFamily="2" charset="77"/>
                    <a:cs typeface="Trade Gothic LT Std Cn"/>
                  </a:rPr>
                  <a:t>MIGUEL ANGEL VAZQUEZ</a:t>
                </a:r>
                <a:endParaRPr sz="899" b="1" dirty="0">
                  <a:latin typeface="Volotea Sans Condensed" pitchFamily="2" charset="77"/>
                  <a:cs typeface="Trade Gothic LT Std Cn"/>
                </a:endParaRPr>
              </a:p>
              <a:p>
                <a:pPr marL="10860" algn="ctr">
                  <a:lnSpc>
                    <a:spcPct val="90000"/>
                  </a:lnSpc>
                  <a:spcBef>
                    <a:spcPts val="68"/>
                  </a:spcBef>
                </a:pPr>
                <a:r>
                  <a:rPr lang="es-ES" sz="599" b="1" dirty="0">
                    <a:solidFill>
                      <a:srgbClr val="937F39"/>
                    </a:solidFill>
                    <a:latin typeface="Volotea Sans" pitchFamily="2" charset="77"/>
                    <a:cs typeface="Trade Gothic LT Std Bold No. 2"/>
                  </a:rPr>
                  <a:t>VOCAL</a:t>
                </a:r>
                <a:endParaRPr lang="en-GB" sz="599" b="1" dirty="0">
                  <a:latin typeface="Volotea Sans" pitchFamily="2" charset="77"/>
                  <a:cs typeface="Trade Gothic LT Std Bold No. 2"/>
                </a:endParaRPr>
              </a:p>
              <a:p>
                <a:pPr marL="10860">
                  <a:spcBef>
                    <a:spcPts val="68"/>
                  </a:spcBef>
                </a:pPr>
                <a:endParaRPr lang="en-GB" sz="513" dirty="0">
                  <a:latin typeface="Volotea Sans" pitchFamily="2" charset="77"/>
                  <a:cs typeface="Trade Gothic LT Std"/>
                </a:endParaRPr>
              </a:p>
            </p:txBody>
          </p:sp>
        </p:grpSp>
        <p:grpSp>
          <p:nvGrpSpPr>
            <p:cNvPr id="15" name="Group 14">
              <a:extLst>
                <a:ext uri="{FF2B5EF4-FFF2-40B4-BE49-F238E27FC236}">
                  <a16:creationId xmlns:a16="http://schemas.microsoft.com/office/drawing/2014/main" id="{48846371-4119-969F-6067-D7B318ED407D}"/>
                </a:ext>
              </a:extLst>
            </p:cNvPr>
            <p:cNvGrpSpPr/>
            <p:nvPr/>
          </p:nvGrpSpPr>
          <p:grpSpPr>
            <a:xfrm>
              <a:off x="2642868" y="4269406"/>
              <a:ext cx="1445447" cy="565799"/>
              <a:chOff x="5065354" y="2379910"/>
              <a:chExt cx="1690370" cy="661670"/>
            </a:xfrm>
          </p:grpSpPr>
          <p:sp>
            <p:nvSpPr>
              <p:cNvPr id="24" name="object 35">
                <a:extLst>
                  <a:ext uri="{FF2B5EF4-FFF2-40B4-BE49-F238E27FC236}">
                    <a16:creationId xmlns:a16="http://schemas.microsoft.com/office/drawing/2014/main" id="{9E86E65E-F22B-58E2-5BCC-0E0C1A175401}"/>
                  </a:ext>
                </a:extLst>
              </p:cNvPr>
              <p:cNvSpPr/>
              <p:nvPr/>
            </p:nvSpPr>
            <p:spPr>
              <a:xfrm>
                <a:off x="5065354" y="2379910"/>
                <a:ext cx="1690370" cy="661670"/>
              </a:xfrm>
              <a:custGeom>
                <a:avLst/>
                <a:gdLst/>
                <a:ahLst/>
                <a:cxnLst/>
                <a:rect l="l" t="t" r="r" b="b"/>
                <a:pathLst>
                  <a:path w="1690370" h="661669">
                    <a:moveTo>
                      <a:pt x="1683105" y="0"/>
                    </a:moveTo>
                    <a:lnTo>
                      <a:pt x="6769" y="0"/>
                    </a:lnTo>
                    <a:lnTo>
                      <a:pt x="0" y="6781"/>
                    </a:lnTo>
                    <a:lnTo>
                      <a:pt x="0" y="15125"/>
                    </a:lnTo>
                    <a:lnTo>
                      <a:pt x="0" y="654735"/>
                    </a:lnTo>
                    <a:lnTo>
                      <a:pt x="6769" y="661504"/>
                    </a:lnTo>
                    <a:lnTo>
                      <a:pt x="1683105" y="661504"/>
                    </a:lnTo>
                    <a:lnTo>
                      <a:pt x="1689874" y="654735"/>
                    </a:lnTo>
                    <a:lnTo>
                      <a:pt x="1689874" y="6781"/>
                    </a:lnTo>
                    <a:lnTo>
                      <a:pt x="1683105" y="0"/>
                    </a:lnTo>
                    <a:close/>
                  </a:path>
                </a:pathLst>
              </a:custGeom>
              <a:solidFill>
                <a:srgbClr val="FFFFFF"/>
              </a:solidFill>
              <a:ln w="12700">
                <a:solidFill>
                  <a:srgbClr val="C7B5B6">
                    <a:alpha val="60000"/>
                  </a:srgbClr>
                </a:solidFill>
              </a:ln>
            </p:spPr>
            <p:txBody>
              <a:bodyPr wrap="square" lIns="0" tIns="0" rIns="0" bIns="0" rtlCol="0"/>
              <a:lstStyle/>
              <a:p>
                <a:pPr algn="l" rtl="0"/>
                <a:endParaRPr sz="1396"/>
              </a:p>
            </p:txBody>
          </p:sp>
          <p:sp>
            <p:nvSpPr>
              <p:cNvPr id="25" name="object 53">
                <a:extLst>
                  <a:ext uri="{FF2B5EF4-FFF2-40B4-BE49-F238E27FC236}">
                    <a16:creationId xmlns:a16="http://schemas.microsoft.com/office/drawing/2014/main" id="{5A12A8E0-8268-95CE-659E-0FCDEC40E5B8}"/>
                  </a:ext>
                </a:extLst>
              </p:cNvPr>
              <p:cNvSpPr txBox="1"/>
              <p:nvPr/>
            </p:nvSpPr>
            <p:spPr>
              <a:xfrm>
                <a:off x="5277948" y="2505436"/>
                <a:ext cx="1257539" cy="404873"/>
              </a:xfrm>
              <a:prstGeom prst="rect">
                <a:avLst/>
              </a:prstGeom>
            </p:spPr>
            <p:txBody>
              <a:bodyPr vert="horz" wrap="square" lIns="0" tIns="20091" rIns="0" bIns="0" rtlCol="0">
                <a:spAutoFit/>
              </a:bodyPr>
              <a:lstStyle/>
              <a:p>
                <a:pPr marL="10860" algn="ctr">
                  <a:spcBef>
                    <a:spcPts val="159"/>
                  </a:spcBef>
                </a:pPr>
                <a:r>
                  <a:rPr lang="es-ES" sz="899" b="1" dirty="0">
                    <a:latin typeface="Volotea Sans Condensed" pitchFamily="2" charset="77"/>
                    <a:cs typeface="Trade Gothic LT Std Cn"/>
                  </a:rPr>
                  <a:t>XAVIER GUSTÀ</a:t>
                </a:r>
                <a:endParaRPr sz="899" b="1" dirty="0">
                  <a:latin typeface="Volotea Sans Condensed" pitchFamily="2" charset="77"/>
                  <a:cs typeface="Trade Gothic LT Std Cn"/>
                </a:endParaRPr>
              </a:p>
              <a:p>
                <a:pPr marL="10860" algn="ctr">
                  <a:lnSpc>
                    <a:spcPct val="90000"/>
                  </a:lnSpc>
                  <a:spcBef>
                    <a:spcPts val="68"/>
                  </a:spcBef>
                </a:pPr>
                <a:r>
                  <a:rPr lang="es-ES" sz="599" b="1" dirty="0">
                    <a:solidFill>
                      <a:srgbClr val="937F39"/>
                    </a:solidFill>
                    <a:latin typeface="Volotea Sans" pitchFamily="2" charset="77"/>
                    <a:cs typeface="Trade Gothic LT Std Bold No. 2"/>
                  </a:rPr>
                  <a:t>VOCAL</a:t>
                </a:r>
                <a:endParaRPr lang="en-GB" sz="599" b="1" dirty="0">
                  <a:latin typeface="Volotea Sans" pitchFamily="2" charset="77"/>
                  <a:cs typeface="Trade Gothic LT Std Bold No. 2"/>
                </a:endParaRPr>
              </a:p>
              <a:p>
                <a:pPr marL="10860">
                  <a:spcBef>
                    <a:spcPts val="68"/>
                  </a:spcBef>
                </a:pPr>
                <a:endParaRPr lang="en-GB" sz="513" dirty="0">
                  <a:latin typeface="Volotea Sans" pitchFamily="2" charset="77"/>
                  <a:cs typeface="Trade Gothic LT Std"/>
                </a:endParaRPr>
              </a:p>
            </p:txBody>
          </p:sp>
        </p:grpSp>
        <p:grpSp>
          <p:nvGrpSpPr>
            <p:cNvPr id="16" name="Group 15">
              <a:extLst>
                <a:ext uri="{FF2B5EF4-FFF2-40B4-BE49-F238E27FC236}">
                  <a16:creationId xmlns:a16="http://schemas.microsoft.com/office/drawing/2014/main" id="{8F4B10B8-426E-F951-C388-B6D5A898EF26}"/>
                </a:ext>
              </a:extLst>
            </p:cNvPr>
            <p:cNvGrpSpPr/>
            <p:nvPr/>
          </p:nvGrpSpPr>
          <p:grpSpPr>
            <a:xfrm>
              <a:off x="2646562" y="4936939"/>
              <a:ext cx="1445447" cy="565799"/>
              <a:chOff x="5065354" y="2379910"/>
              <a:chExt cx="1690370" cy="661670"/>
            </a:xfrm>
          </p:grpSpPr>
          <p:sp>
            <p:nvSpPr>
              <p:cNvPr id="22" name="object 35">
                <a:extLst>
                  <a:ext uri="{FF2B5EF4-FFF2-40B4-BE49-F238E27FC236}">
                    <a16:creationId xmlns:a16="http://schemas.microsoft.com/office/drawing/2014/main" id="{D61442A4-C139-3D2F-7652-92077E03E8F7}"/>
                  </a:ext>
                </a:extLst>
              </p:cNvPr>
              <p:cNvSpPr/>
              <p:nvPr/>
            </p:nvSpPr>
            <p:spPr>
              <a:xfrm>
                <a:off x="5065354" y="2379910"/>
                <a:ext cx="1690370" cy="661670"/>
              </a:xfrm>
              <a:custGeom>
                <a:avLst/>
                <a:gdLst/>
                <a:ahLst/>
                <a:cxnLst/>
                <a:rect l="l" t="t" r="r" b="b"/>
                <a:pathLst>
                  <a:path w="1690370" h="661669">
                    <a:moveTo>
                      <a:pt x="1683105" y="0"/>
                    </a:moveTo>
                    <a:lnTo>
                      <a:pt x="6769" y="0"/>
                    </a:lnTo>
                    <a:lnTo>
                      <a:pt x="0" y="6781"/>
                    </a:lnTo>
                    <a:lnTo>
                      <a:pt x="0" y="15125"/>
                    </a:lnTo>
                    <a:lnTo>
                      <a:pt x="0" y="654735"/>
                    </a:lnTo>
                    <a:lnTo>
                      <a:pt x="6769" y="661504"/>
                    </a:lnTo>
                    <a:lnTo>
                      <a:pt x="1683105" y="661504"/>
                    </a:lnTo>
                    <a:lnTo>
                      <a:pt x="1689874" y="654735"/>
                    </a:lnTo>
                    <a:lnTo>
                      <a:pt x="1689874" y="6781"/>
                    </a:lnTo>
                    <a:lnTo>
                      <a:pt x="1683105" y="0"/>
                    </a:lnTo>
                    <a:close/>
                  </a:path>
                </a:pathLst>
              </a:custGeom>
              <a:solidFill>
                <a:srgbClr val="FFFFFF"/>
              </a:solidFill>
              <a:ln w="12700">
                <a:solidFill>
                  <a:srgbClr val="C7B5B6">
                    <a:alpha val="60000"/>
                  </a:srgbClr>
                </a:solidFill>
              </a:ln>
            </p:spPr>
            <p:txBody>
              <a:bodyPr wrap="square" lIns="0" tIns="0" rIns="0" bIns="0" rtlCol="0"/>
              <a:lstStyle/>
              <a:p>
                <a:pPr algn="l" rtl="0"/>
                <a:endParaRPr sz="1396"/>
              </a:p>
            </p:txBody>
          </p:sp>
          <p:sp>
            <p:nvSpPr>
              <p:cNvPr id="23" name="object 53">
                <a:extLst>
                  <a:ext uri="{FF2B5EF4-FFF2-40B4-BE49-F238E27FC236}">
                    <a16:creationId xmlns:a16="http://schemas.microsoft.com/office/drawing/2014/main" id="{1B5FB04E-5A87-4D47-C292-2B3B1CED1B6A}"/>
                  </a:ext>
                </a:extLst>
              </p:cNvPr>
              <p:cNvSpPr txBox="1"/>
              <p:nvPr/>
            </p:nvSpPr>
            <p:spPr>
              <a:xfrm>
                <a:off x="5277948" y="2505436"/>
                <a:ext cx="1257539" cy="404873"/>
              </a:xfrm>
              <a:prstGeom prst="rect">
                <a:avLst/>
              </a:prstGeom>
            </p:spPr>
            <p:txBody>
              <a:bodyPr vert="horz" wrap="square" lIns="0" tIns="20091" rIns="0" bIns="0" rtlCol="0">
                <a:spAutoFit/>
              </a:bodyPr>
              <a:lstStyle/>
              <a:p>
                <a:pPr marL="10860" algn="ctr">
                  <a:spcBef>
                    <a:spcPts val="159"/>
                  </a:spcBef>
                </a:pPr>
                <a:r>
                  <a:rPr lang="es-ES" sz="899" b="1" dirty="0">
                    <a:latin typeface="Volotea Sans Condensed" pitchFamily="2" charset="77"/>
                    <a:cs typeface="Trade Gothic LT Std Cn"/>
                  </a:rPr>
                  <a:t>LUIS INDIA</a:t>
                </a:r>
                <a:endParaRPr sz="899" b="1" dirty="0">
                  <a:latin typeface="Volotea Sans Condensed" pitchFamily="2" charset="77"/>
                  <a:cs typeface="Trade Gothic LT Std Cn"/>
                </a:endParaRPr>
              </a:p>
              <a:p>
                <a:pPr marL="10860" algn="ctr">
                  <a:lnSpc>
                    <a:spcPct val="90000"/>
                  </a:lnSpc>
                  <a:spcBef>
                    <a:spcPts val="68"/>
                  </a:spcBef>
                </a:pPr>
                <a:r>
                  <a:rPr lang="es-ES" sz="599" b="1" dirty="0">
                    <a:solidFill>
                      <a:srgbClr val="937F39"/>
                    </a:solidFill>
                    <a:latin typeface="Volotea Sans" pitchFamily="2" charset="77"/>
                    <a:cs typeface="Trade Gothic LT Std Bold No. 2"/>
                  </a:rPr>
                  <a:t>VOCAL</a:t>
                </a:r>
                <a:endParaRPr lang="en-GB" sz="599" b="1" dirty="0">
                  <a:latin typeface="Volotea Sans" pitchFamily="2" charset="77"/>
                  <a:cs typeface="Trade Gothic LT Std Bold No. 2"/>
                </a:endParaRPr>
              </a:p>
              <a:p>
                <a:pPr marL="10860">
                  <a:spcBef>
                    <a:spcPts val="68"/>
                  </a:spcBef>
                </a:pPr>
                <a:endParaRPr lang="en-GB" sz="513" dirty="0">
                  <a:latin typeface="Volotea Sans" pitchFamily="2" charset="77"/>
                  <a:cs typeface="Trade Gothic LT Std"/>
                </a:endParaRPr>
              </a:p>
            </p:txBody>
          </p:sp>
        </p:grpSp>
        <p:grpSp>
          <p:nvGrpSpPr>
            <p:cNvPr id="17" name="Group 16">
              <a:extLst>
                <a:ext uri="{FF2B5EF4-FFF2-40B4-BE49-F238E27FC236}">
                  <a16:creationId xmlns:a16="http://schemas.microsoft.com/office/drawing/2014/main" id="{2FE996D2-41FE-B404-CE7A-A08F7F2F078E}"/>
                </a:ext>
              </a:extLst>
            </p:cNvPr>
            <p:cNvGrpSpPr/>
            <p:nvPr/>
          </p:nvGrpSpPr>
          <p:grpSpPr>
            <a:xfrm>
              <a:off x="2639600" y="5594112"/>
              <a:ext cx="1445447" cy="565799"/>
              <a:chOff x="5065354" y="2379910"/>
              <a:chExt cx="1690370" cy="661670"/>
            </a:xfrm>
          </p:grpSpPr>
          <p:sp>
            <p:nvSpPr>
              <p:cNvPr id="20" name="object 35">
                <a:extLst>
                  <a:ext uri="{FF2B5EF4-FFF2-40B4-BE49-F238E27FC236}">
                    <a16:creationId xmlns:a16="http://schemas.microsoft.com/office/drawing/2014/main" id="{C4157144-9032-BE4E-25D8-D4B54AF915E3}"/>
                  </a:ext>
                </a:extLst>
              </p:cNvPr>
              <p:cNvSpPr/>
              <p:nvPr/>
            </p:nvSpPr>
            <p:spPr>
              <a:xfrm>
                <a:off x="5065354" y="2379910"/>
                <a:ext cx="1690370" cy="661670"/>
              </a:xfrm>
              <a:custGeom>
                <a:avLst/>
                <a:gdLst/>
                <a:ahLst/>
                <a:cxnLst/>
                <a:rect l="l" t="t" r="r" b="b"/>
                <a:pathLst>
                  <a:path w="1690370" h="661669">
                    <a:moveTo>
                      <a:pt x="1683105" y="0"/>
                    </a:moveTo>
                    <a:lnTo>
                      <a:pt x="6769" y="0"/>
                    </a:lnTo>
                    <a:lnTo>
                      <a:pt x="0" y="6781"/>
                    </a:lnTo>
                    <a:lnTo>
                      <a:pt x="0" y="15125"/>
                    </a:lnTo>
                    <a:lnTo>
                      <a:pt x="0" y="654735"/>
                    </a:lnTo>
                    <a:lnTo>
                      <a:pt x="6769" y="661504"/>
                    </a:lnTo>
                    <a:lnTo>
                      <a:pt x="1683105" y="661504"/>
                    </a:lnTo>
                    <a:lnTo>
                      <a:pt x="1689874" y="654735"/>
                    </a:lnTo>
                    <a:lnTo>
                      <a:pt x="1689874" y="6781"/>
                    </a:lnTo>
                    <a:lnTo>
                      <a:pt x="1683105" y="0"/>
                    </a:lnTo>
                    <a:close/>
                  </a:path>
                </a:pathLst>
              </a:custGeom>
              <a:solidFill>
                <a:srgbClr val="FFFFFF"/>
              </a:solidFill>
              <a:ln w="12700">
                <a:solidFill>
                  <a:srgbClr val="C7B5B6">
                    <a:alpha val="60000"/>
                  </a:srgbClr>
                </a:solidFill>
              </a:ln>
            </p:spPr>
            <p:txBody>
              <a:bodyPr wrap="square" lIns="0" tIns="0" rIns="0" bIns="0" rtlCol="0"/>
              <a:lstStyle/>
              <a:p>
                <a:pPr algn="l" rtl="0"/>
                <a:endParaRPr sz="1396"/>
              </a:p>
            </p:txBody>
          </p:sp>
          <p:sp>
            <p:nvSpPr>
              <p:cNvPr id="21" name="object 53">
                <a:extLst>
                  <a:ext uri="{FF2B5EF4-FFF2-40B4-BE49-F238E27FC236}">
                    <a16:creationId xmlns:a16="http://schemas.microsoft.com/office/drawing/2014/main" id="{02FCB50F-B86F-3CF5-E2DF-D46BE4D55EB5}"/>
                  </a:ext>
                </a:extLst>
              </p:cNvPr>
              <p:cNvSpPr txBox="1"/>
              <p:nvPr/>
            </p:nvSpPr>
            <p:spPr>
              <a:xfrm>
                <a:off x="5277948" y="2505436"/>
                <a:ext cx="1257539" cy="404873"/>
              </a:xfrm>
              <a:prstGeom prst="rect">
                <a:avLst/>
              </a:prstGeom>
            </p:spPr>
            <p:txBody>
              <a:bodyPr vert="horz" wrap="square" lIns="0" tIns="20091" rIns="0" bIns="0" rtlCol="0">
                <a:spAutoFit/>
              </a:bodyPr>
              <a:lstStyle/>
              <a:p>
                <a:pPr marL="10860" algn="ctr">
                  <a:spcBef>
                    <a:spcPts val="159"/>
                  </a:spcBef>
                </a:pPr>
                <a:r>
                  <a:rPr lang="es-ES" sz="899" b="1" dirty="0">
                    <a:latin typeface="Volotea Sans Condensed" pitchFamily="2" charset="77"/>
                    <a:cs typeface="Trade Gothic LT Std Cn"/>
                  </a:rPr>
                  <a:t>MARGA MARTI</a:t>
                </a:r>
                <a:endParaRPr sz="899" b="1" dirty="0">
                  <a:latin typeface="Volotea Sans Condensed" pitchFamily="2" charset="77"/>
                  <a:cs typeface="Trade Gothic LT Std Cn"/>
                </a:endParaRPr>
              </a:p>
              <a:p>
                <a:pPr marL="10860" algn="ctr">
                  <a:lnSpc>
                    <a:spcPct val="90000"/>
                  </a:lnSpc>
                  <a:spcBef>
                    <a:spcPts val="68"/>
                  </a:spcBef>
                </a:pPr>
                <a:r>
                  <a:rPr lang="es-ES" sz="599" b="1" dirty="0">
                    <a:solidFill>
                      <a:srgbClr val="937F39"/>
                    </a:solidFill>
                    <a:latin typeface="Volotea Sans" pitchFamily="2" charset="77"/>
                    <a:cs typeface="Trade Gothic LT Std Bold No. 2"/>
                  </a:rPr>
                  <a:t>SECRETARIA GENERAL</a:t>
                </a:r>
                <a:endParaRPr lang="en-GB" sz="599" b="1" dirty="0">
                  <a:latin typeface="Volotea Sans" pitchFamily="2" charset="77"/>
                  <a:cs typeface="Trade Gothic LT Std Bold No. 2"/>
                </a:endParaRPr>
              </a:p>
              <a:p>
                <a:pPr marL="10860">
                  <a:spcBef>
                    <a:spcPts val="68"/>
                  </a:spcBef>
                </a:pPr>
                <a:endParaRPr lang="en-GB" sz="513" dirty="0">
                  <a:latin typeface="Volotea Sans" pitchFamily="2" charset="77"/>
                  <a:cs typeface="Trade Gothic LT Std"/>
                </a:endParaRPr>
              </a:p>
            </p:txBody>
          </p:sp>
        </p:grpSp>
        <p:cxnSp>
          <p:nvCxnSpPr>
            <p:cNvPr id="18" name="Straight Connector 17">
              <a:extLst>
                <a:ext uri="{FF2B5EF4-FFF2-40B4-BE49-F238E27FC236}">
                  <a16:creationId xmlns:a16="http://schemas.microsoft.com/office/drawing/2014/main" id="{7CF08E67-3245-5FF1-78F1-A1884BA5BAB8}"/>
                </a:ext>
              </a:extLst>
            </p:cNvPr>
            <p:cNvCxnSpPr/>
            <p:nvPr/>
          </p:nvCxnSpPr>
          <p:spPr>
            <a:xfrm>
              <a:off x="1143000" y="1995502"/>
              <a:ext cx="0" cy="273654"/>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F8BA9AA7-2DBD-8192-F5E1-665C8A91F97D}"/>
                </a:ext>
              </a:extLst>
            </p:cNvPr>
            <p:cNvCxnSpPr/>
            <p:nvPr/>
          </p:nvCxnSpPr>
          <p:spPr>
            <a:xfrm>
              <a:off x="1889546" y="2552700"/>
              <a:ext cx="747491" cy="0"/>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36" name="Imatge 3">
            <a:extLst>
              <a:ext uri="{FF2B5EF4-FFF2-40B4-BE49-F238E27FC236}">
                <a16:creationId xmlns:a16="http://schemas.microsoft.com/office/drawing/2014/main" id="{827FE3D8-32A9-4C5E-7E5A-3ADEEB1310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extLst>
      <p:ext uri="{BB962C8B-B14F-4D97-AF65-F5344CB8AC3E}">
        <p14:creationId xmlns:p14="http://schemas.microsoft.com/office/powerpoint/2010/main" val="350189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CuadroTexto"/>
          <p:cNvSpPr txBox="1"/>
          <p:nvPr/>
        </p:nvSpPr>
        <p:spPr>
          <a:xfrm>
            <a:off x="3679060" y="2339913"/>
            <a:ext cx="4915021" cy="1798476"/>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oAutofit/>
          </a:bodyPr>
          <a:lstStyle/>
          <a:p>
            <a:pPr algn="just">
              <a:lnSpc>
                <a:spcPct val="150000"/>
              </a:lnSpc>
              <a:spcAft>
                <a:spcPts val="600"/>
              </a:spcAft>
            </a:pPr>
            <a:r>
              <a:rPr lang="ca-ES" sz="1200" b="1" u="sng" dirty="0">
                <a:latin typeface="Futura LT" panose="02000503000000000000" pitchFamily="2" charset="0"/>
              </a:rPr>
              <a:t>Conveni ACE-ECOLEC 2025:</a:t>
            </a:r>
          </a:p>
          <a:p>
            <a:pPr algn="just">
              <a:lnSpc>
                <a:spcPct val="150000"/>
              </a:lnSpc>
              <a:spcAft>
                <a:spcPts val="600"/>
              </a:spcAft>
            </a:pPr>
            <a:endParaRPr lang="ca-ES" sz="1200" b="1" u="sng" dirty="0">
              <a:latin typeface="Futura LT" panose="02000503000000000000" pitchFamily="2" charset="0"/>
            </a:endParaRPr>
          </a:p>
          <a:p>
            <a:pPr marL="285750" indent="-285750" algn="just">
              <a:lnSpc>
                <a:spcPct val="150000"/>
              </a:lnSpc>
              <a:spcAft>
                <a:spcPts val="600"/>
              </a:spcAft>
              <a:buFont typeface="Arial" panose="020B0604020202020204" pitchFamily="34" charset="0"/>
              <a:buChar char="•"/>
            </a:pPr>
            <a:r>
              <a:rPr lang="ca-ES" sz="1200" b="0" i="0" u="none" strike="noStrike" dirty="0">
                <a:effectLst/>
                <a:latin typeface="Futura LT" panose="02000503000000000000" pitchFamily="2" charset="0"/>
              </a:rPr>
              <a:t>S’han recollit </a:t>
            </a:r>
            <a:r>
              <a:rPr lang="ca-ES" sz="1200" b="1" i="0" u="none" strike="noStrike" dirty="0">
                <a:effectLst/>
                <a:latin typeface="Futura LT" panose="02000503000000000000" pitchFamily="2" charset="0"/>
              </a:rPr>
              <a:t>5.186 </a:t>
            </a:r>
            <a:r>
              <a:rPr lang="ca-ES" sz="1200" b="1" dirty="0">
                <a:latin typeface="Futura LT" panose="02000503000000000000" pitchFamily="2" charset="0"/>
              </a:rPr>
              <a:t>tones </a:t>
            </a:r>
            <a:r>
              <a:rPr lang="ca-ES" sz="1200" dirty="0">
                <a:latin typeface="Futura LT" panose="02000503000000000000" pitchFamily="2" charset="0"/>
              </a:rPr>
              <a:t>de RAEE.</a:t>
            </a:r>
          </a:p>
          <a:p>
            <a:pPr marL="285750" indent="-285750" algn="just">
              <a:lnSpc>
                <a:spcPct val="150000"/>
              </a:lnSpc>
              <a:spcAft>
                <a:spcPts val="600"/>
              </a:spcAft>
              <a:buFont typeface="Arial" panose="020B0604020202020204" pitchFamily="34" charset="0"/>
              <a:buChar char="•"/>
            </a:pPr>
            <a:r>
              <a:rPr lang="ca-ES" sz="1200" dirty="0">
                <a:latin typeface="Futura LT" panose="02000503000000000000" pitchFamily="2" charset="0"/>
              </a:rPr>
              <a:t>Les botigues en rebut en concepte de lliurament o recollida de RAEE un import total de </a:t>
            </a:r>
            <a:r>
              <a:rPr lang="ca-ES" sz="1200" b="1" dirty="0">
                <a:latin typeface="Futura LT" panose="02000503000000000000" pitchFamily="2" charset="0"/>
              </a:rPr>
              <a:t>555.706,31€</a:t>
            </a:r>
            <a:r>
              <a:rPr lang="ca-ES" sz="1200" dirty="0">
                <a:latin typeface="Futura LT" panose="02000503000000000000" pitchFamily="2" charset="0"/>
              </a:rPr>
              <a:t>.</a:t>
            </a:r>
          </a:p>
          <a:p>
            <a:pPr algn="just">
              <a:lnSpc>
                <a:spcPct val="150000"/>
              </a:lnSpc>
              <a:spcAft>
                <a:spcPts val="600"/>
              </a:spcAft>
            </a:pPr>
            <a:endParaRPr lang="ca-ES" sz="1200" dirty="0">
              <a:latin typeface="Futura LT" panose="02000503000000000000" pitchFamily="2" charset="0"/>
            </a:endParaRPr>
          </a:p>
          <a:p>
            <a:pPr algn="just">
              <a:lnSpc>
                <a:spcPct val="150000"/>
              </a:lnSpc>
              <a:spcAft>
                <a:spcPts val="600"/>
              </a:spcAft>
            </a:pPr>
            <a:endParaRPr lang="ca-ES" sz="1600" dirty="0"/>
          </a:p>
        </p:txBody>
      </p:sp>
      <p:pic>
        <p:nvPicPr>
          <p:cNvPr id="3" name="Imatge 2">
            <a:extLst>
              <a:ext uri="{FF2B5EF4-FFF2-40B4-BE49-F238E27FC236}">
                <a16:creationId xmlns:a16="http://schemas.microsoft.com/office/drawing/2014/main" id="{CAEEA038-A7AE-F8B1-CB8B-1ECE2A0B53C0}"/>
              </a:ext>
            </a:extLst>
          </p:cNvPr>
          <p:cNvPicPr>
            <a:picLocks noChangeAspect="1"/>
          </p:cNvPicPr>
          <p:nvPr/>
        </p:nvPicPr>
        <p:blipFill>
          <a:blip r:embed="rId2"/>
          <a:stretch>
            <a:fillRect/>
          </a:stretch>
        </p:blipFill>
        <p:spPr>
          <a:xfrm>
            <a:off x="323528" y="1631092"/>
            <a:ext cx="3289188" cy="3595816"/>
          </a:xfrm>
          <a:prstGeom prst="rect">
            <a:avLst/>
          </a:prstGeom>
        </p:spPr>
      </p:pic>
      <p:sp>
        <p:nvSpPr>
          <p:cNvPr id="5" name="Títol 1">
            <a:extLst>
              <a:ext uri="{FF2B5EF4-FFF2-40B4-BE49-F238E27FC236}">
                <a16:creationId xmlns:a16="http://schemas.microsoft.com/office/drawing/2014/main" id="{56D37BB0-F1CD-E314-3757-743C0178B88B}"/>
              </a:ext>
            </a:extLst>
          </p:cNvPr>
          <p:cNvSpPr txBox="1">
            <a:spLocks/>
          </p:cNvSpPr>
          <p:nvPr/>
        </p:nvSpPr>
        <p:spPr>
          <a:xfrm>
            <a:off x="956514" y="5455096"/>
            <a:ext cx="5831958" cy="9635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ca-ES" sz="1600" dirty="0"/>
          </a:p>
        </p:txBody>
      </p:sp>
      <p:pic>
        <p:nvPicPr>
          <p:cNvPr id="11" name="Imatge 10">
            <a:extLst>
              <a:ext uri="{FF2B5EF4-FFF2-40B4-BE49-F238E27FC236}">
                <a16:creationId xmlns:a16="http://schemas.microsoft.com/office/drawing/2014/main" id="{701EC93F-8984-2458-C287-D0AFB2711A34}"/>
              </a:ext>
            </a:extLst>
          </p:cNvPr>
          <p:cNvPicPr>
            <a:picLocks noChangeAspect="1"/>
          </p:cNvPicPr>
          <p:nvPr/>
        </p:nvPicPr>
        <p:blipFill>
          <a:blip r:embed="rId3"/>
          <a:stretch>
            <a:fillRect/>
          </a:stretch>
        </p:blipFill>
        <p:spPr>
          <a:xfrm>
            <a:off x="3491880" y="1604274"/>
            <a:ext cx="2239010" cy="710492"/>
          </a:xfrm>
          <a:prstGeom prst="rect">
            <a:avLst/>
          </a:prstGeom>
        </p:spPr>
      </p:pic>
      <p:pic>
        <p:nvPicPr>
          <p:cNvPr id="2" name="Imatge 3">
            <a:extLst>
              <a:ext uri="{FF2B5EF4-FFF2-40B4-BE49-F238E27FC236}">
                <a16:creationId xmlns:a16="http://schemas.microsoft.com/office/drawing/2014/main" id="{700B4673-21A2-4101-6CF3-D0B24D8A28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700808"/>
            <a:ext cx="4248472" cy="4104456"/>
          </a:xfrm>
          <a:ln>
            <a:noFill/>
          </a:ln>
        </p:spPr>
        <p:style>
          <a:lnRef idx="2">
            <a:schemeClr val="accent1"/>
          </a:lnRef>
          <a:fillRef idx="1">
            <a:schemeClr val="lt1"/>
          </a:fillRef>
          <a:effectRef idx="0">
            <a:schemeClr val="accent1"/>
          </a:effectRef>
          <a:fontRef idx="minor">
            <a:schemeClr val="dk1"/>
          </a:fontRef>
        </p:style>
        <p:txBody>
          <a:bodyPr anchor="ctr">
            <a:normAutofit/>
          </a:bodyPr>
          <a:lstStyle/>
          <a:p>
            <a:pPr marL="0" indent="0" algn="just">
              <a:lnSpc>
                <a:spcPct val="150000"/>
              </a:lnSpc>
              <a:buNone/>
            </a:pPr>
            <a:r>
              <a:rPr lang="ca-ES" sz="1200" dirty="0">
                <a:solidFill>
                  <a:srgbClr val="000000"/>
                </a:solidFill>
                <a:latin typeface="Futura LT" panose="02000503000000000000" pitchFamily="2" charset="0"/>
              </a:rPr>
              <a:t>El GREMI Col·labora amb </a:t>
            </a:r>
            <a:r>
              <a:rPr lang="ca-ES" sz="1200" b="1" dirty="0">
                <a:solidFill>
                  <a:srgbClr val="000000"/>
                </a:solidFill>
                <a:latin typeface="Futura LT" panose="02000503000000000000" pitchFamily="2" charset="0"/>
              </a:rPr>
              <a:t>LOTERIES DE CATALUNYA.          </a:t>
            </a:r>
          </a:p>
          <a:p>
            <a:pPr algn="just">
              <a:lnSpc>
                <a:spcPct val="150000"/>
              </a:lnSpc>
            </a:pPr>
            <a:r>
              <a:rPr lang="ca-ES" sz="1200" dirty="0">
                <a:solidFill>
                  <a:srgbClr val="000000"/>
                </a:solidFill>
                <a:latin typeface="Futura LT" panose="02000503000000000000" pitchFamily="2" charset="0"/>
              </a:rPr>
              <a:t>S’han repartit per la Grossa de Cap d’Any </a:t>
            </a:r>
            <a:r>
              <a:rPr lang="ca-ES" sz="1200" b="1" dirty="0">
                <a:solidFill>
                  <a:srgbClr val="000000"/>
                </a:solidFill>
                <a:latin typeface="Futura LT" panose="02000503000000000000" pitchFamily="2" charset="0"/>
              </a:rPr>
              <a:t>219 talonaris.</a:t>
            </a:r>
          </a:p>
          <a:p>
            <a:pPr algn="just">
              <a:lnSpc>
                <a:spcPct val="150000"/>
              </a:lnSpc>
            </a:pPr>
            <a:r>
              <a:rPr lang="ca-ES" sz="1200" b="1" dirty="0">
                <a:solidFill>
                  <a:srgbClr val="000000"/>
                </a:solidFill>
                <a:latin typeface="Futura LT" panose="02000503000000000000" pitchFamily="2" charset="0"/>
              </a:rPr>
              <a:t>11.130€ </a:t>
            </a:r>
            <a:r>
              <a:rPr lang="ca-ES" sz="1200" dirty="0">
                <a:solidFill>
                  <a:srgbClr val="000000"/>
                </a:solidFill>
                <a:latin typeface="Futura LT" panose="02000503000000000000" pitchFamily="2" charset="0"/>
              </a:rPr>
              <a:t>en premis aproximadament</a:t>
            </a:r>
          </a:p>
          <a:p>
            <a:pPr algn="just">
              <a:lnSpc>
                <a:spcPct val="150000"/>
              </a:lnSpc>
            </a:pPr>
            <a:r>
              <a:rPr lang="ca-ES" sz="1200" dirty="0">
                <a:solidFill>
                  <a:srgbClr val="000000"/>
                </a:solidFill>
                <a:latin typeface="Futura LT" panose="02000503000000000000" pitchFamily="2" charset="0"/>
              </a:rPr>
              <a:t>100% beneficis destinats al Departament de Treball, Afers Socials i Famílies de la Generalitat de Catalunya. </a:t>
            </a:r>
          </a:p>
          <a:p>
            <a:pPr algn="just">
              <a:lnSpc>
                <a:spcPct val="150000"/>
              </a:lnSpc>
            </a:pPr>
            <a:r>
              <a:rPr lang="ca-ES" sz="1200" dirty="0">
                <a:solidFill>
                  <a:srgbClr val="000000"/>
                </a:solidFill>
                <a:latin typeface="Futura LT" panose="02000503000000000000" pitchFamily="2" charset="0"/>
              </a:rPr>
              <a:t>Objectiu: Generalitat de Catalunya. desenvolupar </a:t>
            </a:r>
            <a:r>
              <a:rPr lang="ca-ES" sz="1200" b="1" dirty="0">
                <a:solidFill>
                  <a:srgbClr val="000000"/>
                </a:solidFill>
                <a:latin typeface="Futura LT" panose="02000503000000000000" pitchFamily="2" charset="0"/>
              </a:rPr>
              <a:t>accions i programes socials</a:t>
            </a:r>
            <a:r>
              <a:rPr lang="ca-ES" sz="1200" dirty="0">
                <a:solidFill>
                  <a:srgbClr val="000000"/>
                </a:solidFill>
                <a:latin typeface="Futura LT" panose="02000503000000000000" pitchFamily="2" charset="0"/>
              </a:rPr>
              <a:t> per als col·lectius més desfavorits de la Societat Catalana. </a:t>
            </a:r>
          </a:p>
          <a:p>
            <a:pPr marL="0" indent="0" algn="just">
              <a:lnSpc>
                <a:spcPct val="90000"/>
              </a:lnSpc>
              <a:buNone/>
            </a:pPr>
            <a:endParaRPr lang="ca-ES" sz="1600" dirty="0">
              <a:solidFill>
                <a:srgbClr val="000000"/>
              </a:solidFill>
            </a:endParaRPr>
          </a:p>
        </p:txBody>
      </p:sp>
      <p:pic>
        <p:nvPicPr>
          <p:cNvPr id="5" name="Imatge 4">
            <a:extLst>
              <a:ext uri="{FF2B5EF4-FFF2-40B4-BE49-F238E27FC236}">
                <a16:creationId xmlns:a16="http://schemas.microsoft.com/office/drawing/2014/main" id="{6FA4D683-4AA0-C489-5FE5-3EFB6A4EF6C4}"/>
              </a:ext>
            </a:extLst>
          </p:cNvPr>
          <p:cNvPicPr>
            <a:picLocks noChangeAspect="1"/>
          </p:cNvPicPr>
          <p:nvPr/>
        </p:nvPicPr>
        <p:blipFill>
          <a:blip r:embed="rId2"/>
          <a:stretch>
            <a:fillRect/>
          </a:stretch>
        </p:blipFill>
        <p:spPr>
          <a:xfrm>
            <a:off x="5220072" y="2060848"/>
            <a:ext cx="3502744" cy="2271360"/>
          </a:xfrm>
          <a:prstGeom prst="rect">
            <a:avLst/>
          </a:prstGeom>
        </p:spPr>
      </p:pic>
      <p:pic>
        <p:nvPicPr>
          <p:cNvPr id="8" name="Imatge 7">
            <a:extLst>
              <a:ext uri="{FF2B5EF4-FFF2-40B4-BE49-F238E27FC236}">
                <a16:creationId xmlns:a16="http://schemas.microsoft.com/office/drawing/2014/main" id="{C67C9839-FEBA-9797-F8ED-8947784E0CE9}"/>
              </a:ext>
            </a:extLst>
          </p:cNvPr>
          <p:cNvPicPr>
            <a:picLocks noChangeAspect="1"/>
          </p:cNvPicPr>
          <p:nvPr/>
        </p:nvPicPr>
        <p:blipFill>
          <a:blip r:embed="rId3"/>
          <a:stretch>
            <a:fillRect/>
          </a:stretch>
        </p:blipFill>
        <p:spPr>
          <a:xfrm>
            <a:off x="611560" y="692696"/>
            <a:ext cx="1887691" cy="777729"/>
          </a:xfrm>
          <a:prstGeom prst="rect">
            <a:avLst/>
          </a:prstGeom>
        </p:spPr>
      </p:pic>
      <p:pic>
        <p:nvPicPr>
          <p:cNvPr id="2" name="Imatge 3">
            <a:extLst>
              <a:ext uri="{FF2B5EF4-FFF2-40B4-BE49-F238E27FC236}">
                <a16:creationId xmlns:a16="http://schemas.microsoft.com/office/drawing/2014/main" id="{D68CD696-1902-8477-90BE-578EDD9728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QuadreDeText 7">
            <a:extLst>
              <a:ext uri="{FF2B5EF4-FFF2-40B4-BE49-F238E27FC236}">
                <a16:creationId xmlns:a16="http://schemas.microsoft.com/office/drawing/2014/main" id="{0BEEA6CA-E3CD-4E77-CEB8-BB338DC0CC3F}"/>
              </a:ext>
            </a:extLst>
          </p:cNvPr>
          <p:cNvSpPr txBox="1"/>
          <p:nvPr/>
        </p:nvSpPr>
        <p:spPr>
          <a:xfrm>
            <a:off x="4449731" y="518107"/>
            <a:ext cx="3290317" cy="2827249"/>
          </a:xfrm>
          <a:prstGeom prst="rect">
            <a:avLst/>
          </a:prstGeom>
          <a:noFill/>
        </p:spPr>
        <p:txBody>
          <a:bodyPr wrap="square">
            <a:spAutoFit/>
          </a:bodyPr>
          <a:lstStyle/>
          <a:p>
            <a:pPr algn="just">
              <a:lnSpc>
                <a:spcPct val="150000"/>
              </a:lnSpc>
            </a:pPr>
            <a:r>
              <a:rPr lang="ca-ES" sz="1200" dirty="0">
                <a:latin typeface="Futura LT" panose="02000503000000000000" pitchFamily="2" charset="0"/>
              </a:rPr>
              <a:t>La Fundació ECOLEC ha premiat 30 establiments </a:t>
            </a:r>
            <a:r>
              <a:rPr lang="ca-ES" sz="1200" b="1" dirty="0" err="1">
                <a:latin typeface="Futura LT" panose="02000503000000000000" pitchFamily="2" charset="0"/>
              </a:rPr>
              <a:t>GreenShop</a:t>
            </a:r>
            <a:r>
              <a:rPr lang="ca-ES" sz="1200" dirty="0">
                <a:latin typeface="Futura LT" panose="02000503000000000000" pitchFamily="2" charset="0"/>
              </a:rPr>
              <a:t> de Catalunya (</a:t>
            </a:r>
            <a:r>
              <a:rPr lang="ca-ES" sz="1200" b="1" dirty="0">
                <a:latin typeface="Futura LT" panose="02000503000000000000" pitchFamily="2" charset="0"/>
              </a:rPr>
              <a:t>4 amb distintiu Or i 26 amb Plata</a:t>
            </a:r>
            <a:r>
              <a:rPr lang="ca-ES" sz="1200" dirty="0">
                <a:latin typeface="Futura LT" panose="02000503000000000000" pitchFamily="2" charset="0"/>
              </a:rPr>
              <a:t>) pel seu compromís amb el reciclatge d’aparells elèctrics i electrònics. Més del 75% dels guardonats són associats del Gremi de Comerciants d’Electrodomèstics de Catalunya. Els premis reconeixen la implicació ambiental i la tasca de reciclatge dels establiments.</a:t>
            </a:r>
          </a:p>
        </p:txBody>
      </p:sp>
      <p:pic>
        <p:nvPicPr>
          <p:cNvPr id="4" name="Imatge 3">
            <a:extLst>
              <a:ext uri="{FF2B5EF4-FFF2-40B4-BE49-F238E27FC236}">
                <a16:creationId xmlns:a16="http://schemas.microsoft.com/office/drawing/2014/main" id="{EEED41DA-FFE0-7F5F-7CF9-5D49F0267AD4}"/>
              </a:ext>
            </a:extLst>
          </p:cNvPr>
          <p:cNvPicPr>
            <a:picLocks noChangeAspect="1"/>
          </p:cNvPicPr>
          <p:nvPr/>
        </p:nvPicPr>
        <p:blipFill>
          <a:blip r:embed="rId2"/>
          <a:stretch>
            <a:fillRect/>
          </a:stretch>
        </p:blipFill>
        <p:spPr>
          <a:xfrm>
            <a:off x="582060" y="487969"/>
            <a:ext cx="3141638" cy="3147668"/>
          </a:xfrm>
          <a:prstGeom prst="rect">
            <a:avLst/>
          </a:prstGeom>
        </p:spPr>
      </p:pic>
      <p:pic>
        <p:nvPicPr>
          <p:cNvPr id="5" name="Imatge 4">
            <a:extLst>
              <a:ext uri="{FF2B5EF4-FFF2-40B4-BE49-F238E27FC236}">
                <a16:creationId xmlns:a16="http://schemas.microsoft.com/office/drawing/2014/main" id="{08C24ECC-EED7-D04D-9134-B33E7BBE55C5}"/>
              </a:ext>
            </a:extLst>
          </p:cNvPr>
          <p:cNvPicPr>
            <a:picLocks noChangeAspect="1"/>
          </p:cNvPicPr>
          <p:nvPr/>
        </p:nvPicPr>
        <p:blipFill>
          <a:blip r:embed="rId3"/>
          <a:stretch>
            <a:fillRect/>
          </a:stretch>
        </p:blipFill>
        <p:spPr>
          <a:xfrm>
            <a:off x="4637919" y="3832130"/>
            <a:ext cx="2965894" cy="2247425"/>
          </a:xfrm>
          <a:prstGeom prst="rect">
            <a:avLst/>
          </a:prstGeom>
        </p:spPr>
      </p:pic>
      <p:pic>
        <p:nvPicPr>
          <p:cNvPr id="11" name="Imatge 10">
            <a:extLst>
              <a:ext uri="{FF2B5EF4-FFF2-40B4-BE49-F238E27FC236}">
                <a16:creationId xmlns:a16="http://schemas.microsoft.com/office/drawing/2014/main" id="{9D86D08B-56D3-8EC5-D20C-9FB6FD34430B}"/>
              </a:ext>
            </a:extLst>
          </p:cNvPr>
          <p:cNvPicPr>
            <a:picLocks noChangeAspect="1"/>
          </p:cNvPicPr>
          <p:nvPr/>
        </p:nvPicPr>
        <p:blipFill>
          <a:blip r:embed="rId4"/>
          <a:stretch>
            <a:fillRect/>
          </a:stretch>
        </p:blipFill>
        <p:spPr>
          <a:xfrm>
            <a:off x="585136" y="3832131"/>
            <a:ext cx="3138562" cy="2247426"/>
          </a:xfrm>
          <a:prstGeom prst="rect">
            <a:avLst/>
          </a:prstGeom>
        </p:spPr>
      </p:pic>
      <p:pic>
        <p:nvPicPr>
          <p:cNvPr id="2" name="Imatge 3">
            <a:extLst>
              <a:ext uri="{FF2B5EF4-FFF2-40B4-BE49-F238E27FC236}">
                <a16:creationId xmlns:a16="http://schemas.microsoft.com/office/drawing/2014/main" id="{C96A7D16-4FAE-1ADB-2752-604EB3FC91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extLst>
      <p:ext uri="{BB962C8B-B14F-4D97-AF65-F5344CB8AC3E}">
        <p14:creationId xmlns:p14="http://schemas.microsoft.com/office/powerpoint/2010/main" val="650882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tge 7">
            <a:extLst>
              <a:ext uri="{FF2B5EF4-FFF2-40B4-BE49-F238E27FC236}">
                <a16:creationId xmlns:a16="http://schemas.microsoft.com/office/drawing/2014/main" id="{2420613E-727C-26E7-D21D-8EDBAA93F87F}"/>
              </a:ext>
            </a:extLst>
          </p:cNvPr>
          <p:cNvPicPr>
            <a:picLocks noChangeAspect="1"/>
          </p:cNvPicPr>
          <p:nvPr/>
        </p:nvPicPr>
        <p:blipFill>
          <a:blip r:embed="rId2"/>
          <a:stretch>
            <a:fillRect/>
          </a:stretch>
        </p:blipFill>
        <p:spPr>
          <a:xfrm>
            <a:off x="755576" y="635698"/>
            <a:ext cx="2880320" cy="2037826"/>
          </a:xfrm>
          <a:prstGeom prst="rect">
            <a:avLst/>
          </a:prstGeom>
        </p:spPr>
      </p:pic>
      <p:sp>
        <p:nvSpPr>
          <p:cNvPr id="19" name="QuadreDeText 18">
            <a:extLst>
              <a:ext uri="{FF2B5EF4-FFF2-40B4-BE49-F238E27FC236}">
                <a16:creationId xmlns:a16="http://schemas.microsoft.com/office/drawing/2014/main" id="{D9D02AA0-DF86-3C24-2877-663EAF733764}"/>
              </a:ext>
            </a:extLst>
          </p:cNvPr>
          <p:cNvSpPr txBox="1"/>
          <p:nvPr/>
        </p:nvSpPr>
        <p:spPr>
          <a:xfrm>
            <a:off x="696466" y="2780169"/>
            <a:ext cx="5243686" cy="2827249"/>
          </a:xfrm>
          <a:prstGeom prst="rect">
            <a:avLst/>
          </a:prstGeom>
          <a:noFill/>
        </p:spPr>
        <p:txBody>
          <a:bodyPr wrap="square">
            <a:spAutoFit/>
          </a:bodyPr>
          <a:lstStyle/>
          <a:p>
            <a:pPr algn="l">
              <a:lnSpc>
                <a:spcPct val="150000"/>
              </a:lnSpc>
            </a:pPr>
            <a:r>
              <a:rPr lang="ca-ES" sz="1200" noProof="0" dirty="0">
                <a:latin typeface="Futura LT" panose="02000503000000000000" pitchFamily="2" charset="0"/>
              </a:rPr>
              <a:t>E</a:t>
            </a:r>
            <a:r>
              <a:rPr lang="ca-ES" sz="1200" b="0" i="0" u="none" strike="noStrike" baseline="0" noProof="0" dirty="0">
                <a:latin typeface="Futura LT" panose="02000503000000000000" pitchFamily="2" charset="0"/>
              </a:rPr>
              <a:t>ls objectius de la </a:t>
            </a:r>
            <a:r>
              <a:rPr lang="ca-ES" sz="1200" b="0" i="0" u="none" strike="noStrike" baseline="0" noProof="0" dirty="0" err="1">
                <a:latin typeface="Futura LT" panose="02000503000000000000" pitchFamily="2" charset="0"/>
              </a:rPr>
              <a:t>GreenWeek</a:t>
            </a:r>
            <a:r>
              <a:rPr lang="ca-ES" sz="1200" b="0" i="0" u="none" strike="noStrike" baseline="0" noProof="0" dirty="0">
                <a:latin typeface="Futura LT" panose="02000503000000000000" pitchFamily="2" charset="0"/>
              </a:rPr>
              <a:t> són:</a:t>
            </a:r>
          </a:p>
          <a:p>
            <a:pPr algn="l">
              <a:lnSpc>
                <a:spcPct val="150000"/>
              </a:lnSpc>
            </a:pPr>
            <a:r>
              <a:rPr lang="ca-ES" sz="1200" b="0" i="0" u="none" strike="noStrike" baseline="0" noProof="0" dirty="0">
                <a:latin typeface="Futura LT" panose="02000503000000000000" pitchFamily="2" charset="0"/>
              </a:rPr>
              <a:t>• </a:t>
            </a:r>
            <a:r>
              <a:rPr lang="ca-ES" sz="1200" b="1" i="0" u="none" strike="noStrike" baseline="0" noProof="0" dirty="0">
                <a:latin typeface="Futura LT" panose="02000503000000000000" pitchFamily="2" charset="0"/>
              </a:rPr>
              <a:t>Dotar al Gremi la notorietat</a:t>
            </a:r>
            <a:r>
              <a:rPr lang="ca-ES" sz="1200" b="0" i="0" u="none" strike="noStrike" baseline="0" noProof="0" dirty="0">
                <a:latin typeface="Futura LT" panose="02000503000000000000" pitchFamily="2" charset="0"/>
              </a:rPr>
              <a:t>, com a organisme per incentivar el reciclatge de RAEE.</a:t>
            </a:r>
          </a:p>
          <a:p>
            <a:pPr algn="l">
              <a:lnSpc>
                <a:spcPct val="150000"/>
              </a:lnSpc>
            </a:pPr>
            <a:r>
              <a:rPr lang="ca-ES" sz="1200" b="0" i="0" u="none" strike="noStrike" baseline="0" noProof="0" dirty="0">
                <a:latin typeface="Futura LT" panose="02000503000000000000" pitchFamily="2" charset="0"/>
              </a:rPr>
              <a:t>• </a:t>
            </a:r>
            <a:r>
              <a:rPr lang="ca-ES" sz="1200" b="1" i="0" u="none" strike="noStrike" baseline="0" noProof="0" dirty="0">
                <a:latin typeface="Futura LT" panose="02000503000000000000" pitchFamily="2" charset="0"/>
              </a:rPr>
              <a:t>Difusió dels avantatges </a:t>
            </a:r>
            <a:r>
              <a:rPr lang="ca-ES" sz="1200" b="0" i="0" u="none" strike="noStrike" baseline="0" noProof="0" dirty="0">
                <a:latin typeface="Futura LT" panose="02000503000000000000" pitchFamily="2" charset="0"/>
              </a:rPr>
              <a:t>i la </a:t>
            </a:r>
            <a:r>
              <a:rPr lang="ca-ES" sz="1200" b="1" i="0" u="none" strike="noStrike" baseline="0" noProof="0" dirty="0">
                <a:latin typeface="Futura LT" panose="02000503000000000000" pitchFamily="2" charset="0"/>
              </a:rPr>
              <a:t>importància de reciclar </a:t>
            </a:r>
            <a:r>
              <a:rPr lang="ca-ES" sz="1200" b="0" i="0" u="none" strike="noStrike" baseline="0" noProof="0" dirty="0">
                <a:latin typeface="Futura LT" panose="02000503000000000000" pitchFamily="2" charset="0"/>
              </a:rPr>
              <a:t>aparells elèctrics i electrònics per al</a:t>
            </a:r>
          </a:p>
          <a:p>
            <a:pPr algn="l">
              <a:lnSpc>
                <a:spcPct val="150000"/>
              </a:lnSpc>
            </a:pPr>
            <a:r>
              <a:rPr lang="ca-ES" sz="1200" b="0" i="0" u="none" strike="noStrike" baseline="0" noProof="0" dirty="0">
                <a:latin typeface="Futura LT" panose="02000503000000000000" pitchFamily="2" charset="0"/>
              </a:rPr>
              <a:t>medi ambient una vegada queden aquests inservibles.</a:t>
            </a:r>
          </a:p>
          <a:p>
            <a:pPr algn="l">
              <a:lnSpc>
                <a:spcPct val="150000"/>
              </a:lnSpc>
            </a:pPr>
            <a:r>
              <a:rPr lang="ca-ES" sz="1200" b="0" i="0" u="none" strike="noStrike" baseline="0" noProof="0" dirty="0">
                <a:latin typeface="Futura LT" panose="02000503000000000000" pitchFamily="2" charset="0"/>
              </a:rPr>
              <a:t>• </a:t>
            </a:r>
            <a:r>
              <a:rPr lang="ca-ES" sz="1200" b="1" i="0" u="none" strike="noStrike" baseline="0" noProof="0" dirty="0">
                <a:latin typeface="Futura LT" panose="02000503000000000000" pitchFamily="2" charset="0"/>
              </a:rPr>
              <a:t>Connectar la </a:t>
            </a:r>
            <a:r>
              <a:rPr lang="ca-ES" sz="1200" b="1" i="0" u="none" strike="noStrike" baseline="0" noProof="0" dirty="0" err="1">
                <a:latin typeface="Futura LT" panose="02000503000000000000" pitchFamily="2" charset="0"/>
              </a:rPr>
              <a:t>GreenWeek</a:t>
            </a:r>
            <a:r>
              <a:rPr lang="ca-ES" sz="1200" b="1" i="0" u="none" strike="noStrike" baseline="0" noProof="0" dirty="0">
                <a:latin typeface="Futura LT" panose="02000503000000000000" pitchFamily="2" charset="0"/>
              </a:rPr>
              <a:t> a les botigues </a:t>
            </a:r>
            <a:r>
              <a:rPr lang="ca-ES" sz="1200" b="1" i="0" u="none" strike="noStrike" baseline="0" noProof="0" dirty="0" err="1">
                <a:latin typeface="Futura LT" panose="02000503000000000000" pitchFamily="2" charset="0"/>
              </a:rPr>
              <a:t>GreenShop</a:t>
            </a:r>
            <a:r>
              <a:rPr lang="ca-ES" sz="1200" b="1" i="0" u="none" strike="noStrike" baseline="0" noProof="0" dirty="0">
                <a:latin typeface="Futura LT" panose="02000503000000000000" pitchFamily="2" charset="0"/>
              </a:rPr>
              <a:t> </a:t>
            </a:r>
            <a:r>
              <a:rPr lang="ca-ES" sz="1200" b="0" i="0" u="none" strike="noStrike" baseline="0" noProof="0" dirty="0">
                <a:latin typeface="Futura LT" panose="02000503000000000000" pitchFamily="2" charset="0"/>
              </a:rPr>
              <a:t>situades a les ciutats de l'Hospitalet de Llobregat, Badalona, Girona i Tarragona fomentant la compra responsable en comerços de proximitat</a:t>
            </a:r>
            <a:r>
              <a:rPr lang="ca-ES" sz="1200" noProof="0" dirty="0">
                <a:latin typeface="Futura LT" panose="02000503000000000000" pitchFamily="2" charset="0"/>
              </a:rPr>
              <a:t>, i</a:t>
            </a:r>
            <a:r>
              <a:rPr lang="ca-ES" sz="1200" b="0" i="0" u="none" strike="noStrike" baseline="0" noProof="0" dirty="0">
                <a:latin typeface="Futura LT" panose="02000503000000000000" pitchFamily="2" charset="0"/>
              </a:rPr>
              <a:t> compromesos amb la correcta gestió de RAEE.</a:t>
            </a:r>
            <a:endParaRPr lang="ca-ES" sz="1200" noProof="0" dirty="0">
              <a:latin typeface="Futura LT" panose="02000503000000000000" pitchFamily="2" charset="0"/>
            </a:endParaRPr>
          </a:p>
        </p:txBody>
      </p:sp>
      <p:pic>
        <p:nvPicPr>
          <p:cNvPr id="22" name="Imatge 21">
            <a:extLst>
              <a:ext uri="{FF2B5EF4-FFF2-40B4-BE49-F238E27FC236}">
                <a16:creationId xmlns:a16="http://schemas.microsoft.com/office/drawing/2014/main" id="{7163ECDB-B88C-E9F6-A321-4E6B5CCD9D1D}"/>
              </a:ext>
            </a:extLst>
          </p:cNvPr>
          <p:cNvPicPr>
            <a:picLocks noChangeAspect="1"/>
          </p:cNvPicPr>
          <p:nvPr/>
        </p:nvPicPr>
        <p:blipFill>
          <a:blip r:embed="rId3"/>
          <a:stretch>
            <a:fillRect/>
          </a:stretch>
        </p:blipFill>
        <p:spPr>
          <a:xfrm>
            <a:off x="6228184" y="1951609"/>
            <a:ext cx="2439929" cy="3486999"/>
          </a:xfrm>
          <a:prstGeom prst="rect">
            <a:avLst/>
          </a:prstGeom>
        </p:spPr>
      </p:pic>
      <p:pic>
        <p:nvPicPr>
          <p:cNvPr id="2" name="Imatge 3">
            <a:extLst>
              <a:ext uri="{FF2B5EF4-FFF2-40B4-BE49-F238E27FC236}">
                <a16:creationId xmlns:a16="http://schemas.microsoft.com/office/drawing/2014/main" id="{1A787469-F171-B5F4-5A7F-6F6AB6D075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extLst>
      <p:ext uri="{BB962C8B-B14F-4D97-AF65-F5344CB8AC3E}">
        <p14:creationId xmlns:p14="http://schemas.microsoft.com/office/powerpoint/2010/main" val="197270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tge 6">
            <a:extLst>
              <a:ext uri="{FF2B5EF4-FFF2-40B4-BE49-F238E27FC236}">
                <a16:creationId xmlns:a16="http://schemas.microsoft.com/office/drawing/2014/main" id="{888EDCA3-6C2A-E3B9-90BA-2BC4AED308EE}"/>
              </a:ext>
            </a:extLst>
          </p:cNvPr>
          <p:cNvPicPr>
            <a:picLocks noChangeAspect="1"/>
          </p:cNvPicPr>
          <p:nvPr/>
        </p:nvPicPr>
        <p:blipFill>
          <a:blip r:embed="rId2"/>
          <a:stretch>
            <a:fillRect/>
          </a:stretch>
        </p:blipFill>
        <p:spPr>
          <a:xfrm>
            <a:off x="1547664" y="2107646"/>
            <a:ext cx="2304256" cy="822175"/>
          </a:xfrm>
          <a:prstGeom prst="rect">
            <a:avLst/>
          </a:prstGeom>
        </p:spPr>
      </p:pic>
      <p:pic>
        <p:nvPicPr>
          <p:cNvPr id="9" name="Imatge 8">
            <a:extLst>
              <a:ext uri="{FF2B5EF4-FFF2-40B4-BE49-F238E27FC236}">
                <a16:creationId xmlns:a16="http://schemas.microsoft.com/office/drawing/2014/main" id="{DFFC8BB0-464C-BDF2-7A18-4EB50220ED60}"/>
              </a:ext>
            </a:extLst>
          </p:cNvPr>
          <p:cNvPicPr>
            <a:picLocks noChangeAspect="1"/>
          </p:cNvPicPr>
          <p:nvPr/>
        </p:nvPicPr>
        <p:blipFill>
          <a:blip r:embed="rId3"/>
          <a:stretch>
            <a:fillRect/>
          </a:stretch>
        </p:blipFill>
        <p:spPr>
          <a:xfrm>
            <a:off x="1697248" y="3656622"/>
            <a:ext cx="1672046" cy="1022182"/>
          </a:xfrm>
          <a:prstGeom prst="rect">
            <a:avLst/>
          </a:prstGeom>
        </p:spPr>
      </p:pic>
      <p:pic>
        <p:nvPicPr>
          <p:cNvPr id="6" name="Imatge 5">
            <a:extLst>
              <a:ext uri="{FF2B5EF4-FFF2-40B4-BE49-F238E27FC236}">
                <a16:creationId xmlns:a16="http://schemas.microsoft.com/office/drawing/2014/main" id="{7C61F4CA-DBEB-1A77-21F5-D6B83B2C7601}"/>
              </a:ext>
            </a:extLst>
          </p:cNvPr>
          <p:cNvPicPr>
            <a:picLocks noChangeAspect="1"/>
          </p:cNvPicPr>
          <p:nvPr/>
        </p:nvPicPr>
        <p:blipFill>
          <a:blip r:embed="rId4"/>
          <a:stretch>
            <a:fillRect/>
          </a:stretch>
        </p:blipFill>
        <p:spPr>
          <a:xfrm>
            <a:off x="4780914" y="3769435"/>
            <a:ext cx="2944301" cy="1169215"/>
          </a:xfrm>
          <a:prstGeom prst="rect">
            <a:avLst/>
          </a:prstGeom>
        </p:spPr>
      </p:pic>
      <p:pic>
        <p:nvPicPr>
          <p:cNvPr id="5" name="4 Imagen" descr="ObtenerImagen.jpg"/>
          <p:cNvPicPr>
            <a:picLocks noChangeAspect="1"/>
          </p:cNvPicPr>
          <p:nvPr/>
        </p:nvPicPr>
        <p:blipFill>
          <a:blip r:embed="rId5"/>
          <a:stretch>
            <a:fillRect/>
          </a:stretch>
        </p:blipFill>
        <p:spPr>
          <a:xfrm>
            <a:off x="5098617" y="2059829"/>
            <a:ext cx="2497719" cy="869992"/>
          </a:xfrm>
          <a:prstGeom prst="rect">
            <a:avLst/>
          </a:prstGeom>
        </p:spPr>
      </p:pic>
      <p:sp>
        <p:nvSpPr>
          <p:cNvPr id="3" name="2 Marcador de contenido"/>
          <p:cNvSpPr>
            <a:spLocks noGrp="1"/>
          </p:cNvSpPr>
          <p:nvPr>
            <p:ph idx="1"/>
          </p:nvPr>
        </p:nvSpPr>
        <p:spPr>
          <a:xfrm>
            <a:off x="2892550" y="424957"/>
            <a:ext cx="2502410" cy="1494394"/>
          </a:xfrm>
          <a:ln>
            <a:noFill/>
          </a:ln>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endParaRPr lang="ca-ES" sz="1700" b="1" dirty="0"/>
          </a:p>
          <a:p>
            <a:pPr marL="0" indent="0">
              <a:lnSpc>
                <a:spcPct val="150000"/>
              </a:lnSpc>
              <a:buNone/>
            </a:pPr>
            <a:r>
              <a:rPr lang="ca-ES" sz="1200" dirty="0">
                <a:latin typeface="Futura LT" panose="02000503000000000000" pitchFamily="2" charset="0"/>
              </a:rPr>
              <a:t>Actualment el Gremi </a:t>
            </a:r>
            <a:r>
              <a:rPr lang="ca-ES" sz="1200" b="1" dirty="0">
                <a:latin typeface="Futura LT" panose="02000503000000000000" pitchFamily="2" charset="0"/>
              </a:rPr>
              <a:t>està present a les següents entitats:</a:t>
            </a:r>
          </a:p>
          <a:p>
            <a:pPr marL="0" indent="0">
              <a:buNone/>
            </a:pPr>
            <a:endParaRPr lang="ca-ES" sz="1700" b="1" dirty="0"/>
          </a:p>
          <a:p>
            <a:endParaRPr lang="ca-ES" sz="1700" b="1" dirty="0"/>
          </a:p>
          <a:p>
            <a:endParaRPr lang="ca-ES" sz="1700" b="1" dirty="0"/>
          </a:p>
          <a:p>
            <a:pPr marL="0" indent="0">
              <a:buNone/>
            </a:pPr>
            <a:endParaRPr lang="ca-ES" sz="1700" b="1" dirty="0"/>
          </a:p>
          <a:p>
            <a:pPr marL="0" indent="0">
              <a:buNone/>
            </a:pPr>
            <a:endParaRPr lang="es-ES" sz="1700" dirty="0"/>
          </a:p>
        </p:txBody>
      </p:sp>
      <p:pic>
        <p:nvPicPr>
          <p:cNvPr id="2" name="Imatge 3">
            <a:extLst>
              <a:ext uri="{FF2B5EF4-FFF2-40B4-BE49-F238E27FC236}">
                <a16:creationId xmlns:a16="http://schemas.microsoft.com/office/drawing/2014/main" id="{9FE56F09-BEE6-14B7-D147-53ED1A8BCB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ítol 5">
            <a:extLst>
              <a:ext uri="{FF2B5EF4-FFF2-40B4-BE49-F238E27FC236}">
                <a16:creationId xmlns:a16="http://schemas.microsoft.com/office/drawing/2014/main" id="{7C9CC469-2CFE-1E7A-77F0-94CC336498D0}"/>
              </a:ext>
            </a:extLst>
          </p:cNvPr>
          <p:cNvSpPr>
            <a:spLocks noGrp="1"/>
          </p:cNvSpPr>
          <p:nvPr>
            <p:ph type="title"/>
          </p:nvPr>
        </p:nvSpPr>
        <p:spPr>
          <a:xfrm>
            <a:off x="1028699" y="294538"/>
            <a:ext cx="7421963" cy="1033669"/>
          </a:xfrm>
        </p:spPr>
        <p:txBody>
          <a:bodyPr>
            <a:normAutofit/>
          </a:bodyPr>
          <a:lstStyle/>
          <a:p>
            <a:pPr>
              <a:lnSpc>
                <a:spcPct val="90000"/>
              </a:lnSpc>
            </a:pPr>
            <a:br>
              <a:rPr lang="es-ES" sz="1800" dirty="0">
                <a:solidFill>
                  <a:srgbClr val="FFFFFF"/>
                </a:solidFill>
              </a:rPr>
            </a:br>
            <a:r>
              <a:rPr lang="es-ES" sz="1600" dirty="0">
                <a:solidFill>
                  <a:srgbClr val="FFFFFF"/>
                </a:solidFill>
              </a:rPr>
              <a:t>SERVEIS</a:t>
            </a:r>
            <a:br>
              <a:rPr lang="es-ES" sz="3200" dirty="0">
                <a:solidFill>
                  <a:srgbClr val="FFFFFF"/>
                </a:solidFill>
              </a:rPr>
            </a:br>
            <a:endParaRPr lang="ca-ES" sz="3200" dirty="0">
              <a:solidFill>
                <a:srgbClr val="FFFFFF"/>
              </a:solidFill>
            </a:endParaRPr>
          </a:p>
        </p:txBody>
      </p:sp>
      <p:sp>
        <p:nvSpPr>
          <p:cNvPr id="3" name="2 Marcador de contenido"/>
          <p:cNvSpPr>
            <a:spLocks noGrp="1"/>
          </p:cNvSpPr>
          <p:nvPr>
            <p:ph idx="1"/>
          </p:nvPr>
        </p:nvSpPr>
        <p:spPr>
          <a:xfrm>
            <a:off x="1028699" y="2060848"/>
            <a:ext cx="7293023" cy="4141414"/>
          </a:xfrm>
        </p:spPr>
        <p:txBody>
          <a:bodyPr anchor="ctr">
            <a:normAutofit/>
          </a:bodyPr>
          <a:lstStyle/>
          <a:p>
            <a:pPr>
              <a:lnSpc>
                <a:spcPct val="90000"/>
              </a:lnSpc>
              <a:buNone/>
            </a:pPr>
            <a:r>
              <a:rPr lang="ca-ES" sz="1200" dirty="0">
                <a:latin typeface="Futura LT" panose="02000503000000000000" pitchFamily="2" charset="0"/>
              </a:rPr>
              <a:t> El GREMI, ofereix una amplia gama de </a:t>
            </a:r>
            <a:r>
              <a:rPr lang="ca-ES" sz="1200" b="1" dirty="0">
                <a:latin typeface="Futura LT" panose="02000503000000000000" pitchFamily="2" charset="0"/>
              </a:rPr>
              <a:t>serveis  </a:t>
            </a:r>
            <a:r>
              <a:rPr lang="ca-ES" sz="1200" dirty="0">
                <a:latin typeface="Futura LT" panose="02000503000000000000" pitchFamily="2" charset="0"/>
              </a:rPr>
              <a:t>per el nostres associats.</a:t>
            </a:r>
          </a:p>
          <a:p>
            <a:pPr>
              <a:lnSpc>
                <a:spcPct val="90000"/>
              </a:lnSpc>
              <a:buNone/>
            </a:pPr>
            <a:r>
              <a:rPr lang="ca-ES" sz="1200" dirty="0">
                <a:latin typeface="Futura LT" panose="02000503000000000000" pitchFamily="2" charset="0"/>
              </a:rPr>
              <a:t> Aquests son els serveis que oferim :</a:t>
            </a:r>
          </a:p>
          <a:p>
            <a:pPr>
              <a:lnSpc>
                <a:spcPct val="90000"/>
              </a:lnSpc>
              <a:buNone/>
            </a:pPr>
            <a:endParaRPr lang="ca-ES" sz="1200" dirty="0">
              <a:latin typeface="Futura LT" panose="02000503000000000000" pitchFamily="2" charset="0"/>
            </a:endParaRPr>
          </a:p>
          <a:p>
            <a:pPr>
              <a:lnSpc>
                <a:spcPct val="90000"/>
              </a:lnSpc>
            </a:pPr>
            <a:r>
              <a:rPr lang="ca-ES" sz="1200" b="1" dirty="0">
                <a:latin typeface="Futura LT" panose="02000503000000000000" pitchFamily="2" charset="0"/>
              </a:rPr>
              <a:t>Assessorament</a:t>
            </a:r>
            <a:r>
              <a:rPr lang="ca-ES" sz="1200" dirty="0">
                <a:latin typeface="Futura LT" panose="02000503000000000000" pitchFamily="2" charset="0"/>
              </a:rPr>
              <a:t> i resolució de consultes en </a:t>
            </a:r>
            <a:r>
              <a:rPr lang="ca-ES" sz="1200" b="1" dirty="0">
                <a:latin typeface="Futura LT" panose="02000503000000000000" pitchFamily="2" charset="0"/>
              </a:rPr>
              <a:t>l’àmbit laboral i de la seguretat social</a:t>
            </a:r>
          </a:p>
          <a:p>
            <a:pPr>
              <a:lnSpc>
                <a:spcPct val="90000"/>
              </a:lnSpc>
            </a:pPr>
            <a:endParaRPr lang="ca-ES" sz="1200" b="1" dirty="0">
              <a:latin typeface="Futura LT" panose="02000503000000000000" pitchFamily="2" charset="0"/>
            </a:endParaRPr>
          </a:p>
          <a:p>
            <a:pPr>
              <a:lnSpc>
                <a:spcPct val="90000"/>
              </a:lnSpc>
            </a:pPr>
            <a:r>
              <a:rPr lang="ca-ES" sz="1200" b="1" dirty="0">
                <a:latin typeface="Futura LT" panose="02000503000000000000" pitchFamily="2" charset="0"/>
              </a:rPr>
              <a:t>Servei laboral</a:t>
            </a:r>
          </a:p>
          <a:p>
            <a:pPr marL="0" indent="0">
              <a:lnSpc>
                <a:spcPct val="90000"/>
              </a:lnSpc>
              <a:buNone/>
            </a:pPr>
            <a:endParaRPr lang="ca-ES" sz="1200" dirty="0">
              <a:latin typeface="Futura LT" panose="02000503000000000000" pitchFamily="2" charset="0"/>
            </a:endParaRPr>
          </a:p>
          <a:p>
            <a:pPr>
              <a:lnSpc>
                <a:spcPct val="90000"/>
              </a:lnSpc>
            </a:pPr>
            <a:r>
              <a:rPr lang="ca-ES" sz="1200" b="1" dirty="0">
                <a:latin typeface="Futura LT" panose="02000503000000000000" pitchFamily="2" charset="0"/>
              </a:rPr>
              <a:t>Assessorament </a:t>
            </a:r>
            <a:r>
              <a:rPr lang="ca-ES" sz="1200" dirty="0">
                <a:latin typeface="Futura LT" panose="02000503000000000000" pitchFamily="2" charset="0"/>
              </a:rPr>
              <a:t>i resolució de consultes en </a:t>
            </a:r>
            <a:r>
              <a:rPr lang="ca-ES" sz="1200" b="1" dirty="0">
                <a:latin typeface="Futura LT" panose="02000503000000000000" pitchFamily="2" charset="0"/>
              </a:rPr>
              <a:t>l’àmbit fiscal</a:t>
            </a:r>
          </a:p>
          <a:p>
            <a:pPr>
              <a:lnSpc>
                <a:spcPct val="90000"/>
              </a:lnSpc>
            </a:pPr>
            <a:endParaRPr lang="ca-ES" sz="1200" b="1" dirty="0">
              <a:latin typeface="Futura LT" panose="02000503000000000000" pitchFamily="2" charset="0"/>
            </a:endParaRPr>
          </a:p>
          <a:p>
            <a:pPr>
              <a:lnSpc>
                <a:spcPct val="90000"/>
              </a:lnSpc>
            </a:pPr>
            <a:r>
              <a:rPr lang="ca-ES" sz="1200" b="1" dirty="0">
                <a:latin typeface="Futura LT" panose="02000503000000000000" pitchFamily="2" charset="0"/>
              </a:rPr>
              <a:t>Servei fiscal</a:t>
            </a:r>
          </a:p>
          <a:p>
            <a:pPr>
              <a:lnSpc>
                <a:spcPct val="90000"/>
              </a:lnSpc>
            </a:pPr>
            <a:endParaRPr lang="ca-ES" sz="1200" b="1" dirty="0">
              <a:latin typeface="Futura LT" panose="02000503000000000000" pitchFamily="2" charset="0"/>
            </a:endParaRPr>
          </a:p>
          <a:p>
            <a:pPr>
              <a:lnSpc>
                <a:spcPct val="90000"/>
              </a:lnSpc>
            </a:pPr>
            <a:r>
              <a:rPr lang="ca-ES" sz="1200" b="1" dirty="0">
                <a:latin typeface="Futura LT" panose="02000503000000000000" pitchFamily="2" charset="0"/>
              </a:rPr>
              <a:t>Assessorament plataforma ecoapp</a:t>
            </a:r>
          </a:p>
          <a:p>
            <a:pPr>
              <a:lnSpc>
                <a:spcPct val="90000"/>
              </a:lnSpc>
            </a:pPr>
            <a:endParaRPr lang="ca-ES" sz="1200" b="1" dirty="0">
              <a:latin typeface="Futura LT" panose="02000503000000000000" pitchFamily="2" charset="0"/>
            </a:endParaRPr>
          </a:p>
          <a:p>
            <a:pPr>
              <a:lnSpc>
                <a:spcPct val="90000"/>
              </a:lnSpc>
            </a:pPr>
            <a:r>
              <a:rPr lang="ca-ES" sz="1200" b="1" dirty="0">
                <a:latin typeface="Futura LT" panose="02000503000000000000" pitchFamily="2" charset="0"/>
              </a:rPr>
              <a:t>Registre general de persones productores de residus (sdr)</a:t>
            </a:r>
          </a:p>
          <a:p>
            <a:pPr marL="0" indent="0">
              <a:lnSpc>
                <a:spcPct val="90000"/>
              </a:lnSpc>
              <a:buNone/>
            </a:pPr>
            <a:endParaRPr lang="ca-ES" sz="1200" b="1" cap="all" dirty="0">
              <a:latin typeface="Futura LT" panose="02000503000000000000" pitchFamily="2" charset="0"/>
            </a:endParaRPr>
          </a:p>
          <a:p>
            <a:pPr>
              <a:lnSpc>
                <a:spcPct val="90000"/>
              </a:lnSpc>
              <a:buNone/>
            </a:pPr>
            <a:endParaRPr lang="ca-ES" sz="1200" b="1" cap="all" dirty="0">
              <a:latin typeface="Futura LT" panose="02000503000000000000" pitchFamily="2" charset="0"/>
            </a:endParaRPr>
          </a:p>
          <a:p>
            <a:pPr>
              <a:lnSpc>
                <a:spcPct val="90000"/>
              </a:lnSpc>
              <a:buNone/>
            </a:pPr>
            <a:endParaRPr lang="ca-ES" sz="1200" dirty="0">
              <a:latin typeface="Futura LT" panose="02000503000000000000" pitchFamily="2" charset="0"/>
            </a:endParaRPr>
          </a:p>
          <a:p>
            <a:pPr>
              <a:lnSpc>
                <a:spcPct val="90000"/>
              </a:lnSpc>
            </a:pPr>
            <a:endParaRPr lang="es-ES" sz="1200" dirty="0"/>
          </a:p>
        </p:txBody>
      </p:sp>
      <p:pic>
        <p:nvPicPr>
          <p:cNvPr id="2" name="Imatge 3">
            <a:extLst>
              <a:ext uri="{FF2B5EF4-FFF2-40B4-BE49-F238E27FC236}">
                <a16:creationId xmlns:a16="http://schemas.microsoft.com/office/drawing/2014/main" id="{B93C4662-978A-399C-FB9B-85D43A6D71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QuadreDeText 10">
            <a:extLst>
              <a:ext uri="{FF2B5EF4-FFF2-40B4-BE49-F238E27FC236}">
                <a16:creationId xmlns:a16="http://schemas.microsoft.com/office/drawing/2014/main" id="{3B246755-BB3A-3C4F-199D-E778DDFEAA48}"/>
              </a:ext>
            </a:extLst>
          </p:cNvPr>
          <p:cNvSpPr txBox="1"/>
          <p:nvPr/>
        </p:nvSpPr>
        <p:spPr>
          <a:xfrm>
            <a:off x="4070884" y="2398147"/>
            <a:ext cx="4572000" cy="2277547"/>
          </a:xfrm>
          <a:prstGeom prst="rect">
            <a:avLst/>
          </a:prstGeom>
          <a:noFill/>
        </p:spPr>
        <p:txBody>
          <a:bodyPr wrap="square">
            <a:spAutoFit/>
          </a:bodyPr>
          <a:lstStyle/>
          <a:p>
            <a:pPr lvl="0">
              <a:lnSpc>
                <a:spcPct val="150000"/>
              </a:lnSpc>
            </a:pPr>
            <a:r>
              <a:rPr lang="ca-ES" sz="1200" dirty="0">
                <a:latin typeface="Futura LT" panose="02000503000000000000" pitchFamily="2" charset="0"/>
              </a:rPr>
              <a:t>La nostra participació en aquest programa,  consisteix en elaborar un </a:t>
            </a:r>
            <a:r>
              <a:rPr lang="ca-ES" sz="1200" b="1" dirty="0">
                <a:latin typeface="Futura LT" panose="02000503000000000000" pitchFamily="2" charset="0"/>
              </a:rPr>
              <a:t>PLA D’ACCIÓ </a:t>
            </a:r>
            <a:r>
              <a:rPr lang="ca-ES" sz="1200" dirty="0">
                <a:latin typeface="Futura LT" panose="02000503000000000000" pitchFamily="2" charset="0"/>
              </a:rPr>
              <a:t>anual per millorar la sostenibilitat del nostre sector,  amb una proposta d’actuacions que us impliquin,  acompanyar-vos en l’execució.</a:t>
            </a:r>
          </a:p>
          <a:p>
            <a:pPr lvl="0">
              <a:lnSpc>
                <a:spcPct val="150000"/>
              </a:lnSpc>
            </a:pPr>
            <a:endParaRPr lang="ca-ES" sz="1200" dirty="0">
              <a:latin typeface="Futura LT" panose="02000503000000000000" pitchFamily="2" charset="0"/>
            </a:endParaRPr>
          </a:p>
          <a:p>
            <a:pPr lvl="0">
              <a:lnSpc>
                <a:spcPct val="150000"/>
              </a:lnSpc>
            </a:pPr>
            <a:endParaRPr lang="ca-ES" sz="1200" dirty="0">
              <a:latin typeface="Futura LT" panose="02000503000000000000" pitchFamily="2" charset="0"/>
            </a:endParaRPr>
          </a:p>
          <a:p>
            <a:pPr lvl="0">
              <a:lnSpc>
                <a:spcPct val="150000"/>
              </a:lnSpc>
            </a:pPr>
            <a:endParaRPr lang="ca-ES" sz="1200" dirty="0">
              <a:latin typeface="Futura LT" panose="02000503000000000000" pitchFamily="2" charset="0"/>
            </a:endParaRPr>
          </a:p>
          <a:p>
            <a:pPr lvl="0"/>
            <a:endParaRPr lang="en-US" sz="1600" dirty="0"/>
          </a:p>
        </p:txBody>
      </p:sp>
      <p:sp>
        <p:nvSpPr>
          <p:cNvPr id="9" name="Contenidor de contingut 8">
            <a:extLst>
              <a:ext uri="{FF2B5EF4-FFF2-40B4-BE49-F238E27FC236}">
                <a16:creationId xmlns:a16="http://schemas.microsoft.com/office/drawing/2014/main" id="{7CE85A5D-C414-777B-F56E-C411C24E13CE}"/>
              </a:ext>
            </a:extLst>
          </p:cNvPr>
          <p:cNvSpPr>
            <a:spLocks noGrp="1"/>
          </p:cNvSpPr>
          <p:nvPr>
            <p:ph idx="1"/>
          </p:nvPr>
        </p:nvSpPr>
        <p:spPr>
          <a:xfrm>
            <a:off x="4070884" y="1191591"/>
            <a:ext cx="4402832" cy="792089"/>
          </a:xfrm>
        </p:spPr>
        <p:txBody>
          <a:bodyPr>
            <a:noAutofit/>
          </a:bodyPr>
          <a:lstStyle/>
          <a:p>
            <a:pPr marL="0" indent="0">
              <a:lnSpc>
                <a:spcPct val="150000"/>
              </a:lnSpc>
              <a:buNone/>
            </a:pPr>
            <a:r>
              <a:rPr lang="ca-ES" sz="1200" dirty="0">
                <a:latin typeface="Futura LT" panose="02000503000000000000" pitchFamily="2" charset="0"/>
              </a:rPr>
              <a:t>El Gremi  s’ha adherit al programa </a:t>
            </a:r>
            <a:r>
              <a:rPr lang="ca-ES" sz="1200" b="1" dirty="0">
                <a:latin typeface="Futura LT" panose="02000503000000000000" pitchFamily="2" charset="0"/>
              </a:rPr>
              <a:t>Barcelona Comerç + Sostenible </a:t>
            </a:r>
            <a:r>
              <a:rPr lang="ca-ES" sz="1200" dirty="0">
                <a:latin typeface="Futura LT" panose="02000503000000000000" pitchFamily="2" charset="0"/>
              </a:rPr>
              <a:t>mitjançant la signatura del Compromís Ciutadà per la Sostenibilitat</a:t>
            </a:r>
            <a:r>
              <a:rPr lang="ca-ES" sz="1600" dirty="0"/>
              <a:t>.</a:t>
            </a:r>
          </a:p>
        </p:txBody>
      </p:sp>
      <p:sp>
        <p:nvSpPr>
          <p:cNvPr id="15" name="QuadreDeText 14">
            <a:extLst>
              <a:ext uri="{FF2B5EF4-FFF2-40B4-BE49-F238E27FC236}">
                <a16:creationId xmlns:a16="http://schemas.microsoft.com/office/drawing/2014/main" id="{C4AE40E4-C7FE-2156-CC00-7616617A0D30}"/>
              </a:ext>
            </a:extLst>
          </p:cNvPr>
          <p:cNvSpPr txBox="1"/>
          <p:nvPr/>
        </p:nvSpPr>
        <p:spPr>
          <a:xfrm>
            <a:off x="4033410" y="3936600"/>
            <a:ext cx="4572000" cy="1723485"/>
          </a:xfrm>
          <a:prstGeom prst="rect">
            <a:avLst/>
          </a:prstGeom>
          <a:noFill/>
        </p:spPr>
        <p:txBody>
          <a:bodyPr wrap="square">
            <a:spAutoFit/>
          </a:bodyPr>
          <a:lstStyle/>
          <a:p>
            <a:pPr lvl="0">
              <a:lnSpc>
                <a:spcPct val="150000"/>
              </a:lnSpc>
            </a:pPr>
            <a:r>
              <a:rPr lang="ca-ES" sz="1200" dirty="0">
                <a:latin typeface="Futura LT" panose="02000503000000000000" pitchFamily="2" charset="0"/>
              </a:rPr>
              <a:t>Els comerços adherits al Pla d’Acció, es podran </a:t>
            </a:r>
            <a:r>
              <a:rPr lang="ca-ES" sz="1200" b="1" dirty="0">
                <a:latin typeface="Futura LT" panose="02000503000000000000" pitchFamily="2" charset="0"/>
              </a:rPr>
              <a:t>beneficiar del 10% de reducció en el preu públic del servei municipal de recollida de residus comercials.</a:t>
            </a:r>
          </a:p>
          <a:p>
            <a:pPr lvl="0">
              <a:lnSpc>
                <a:spcPct val="150000"/>
              </a:lnSpc>
            </a:pPr>
            <a:endParaRPr lang="ca-ES" sz="1200" b="1" dirty="0">
              <a:latin typeface="Futura LT" panose="02000503000000000000" pitchFamily="2" charset="0"/>
            </a:endParaRPr>
          </a:p>
          <a:p>
            <a:pPr lvl="0">
              <a:lnSpc>
                <a:spcPct val="150000"/>
              </a:lnSpc>
            </a:pPr>
            <a:r>
              <a:rPr lang="ca-ES" sz="1200" dirty="0">
                <a:latin typeface="Futura LT" panose="02000503000000000000" pitchFamily="2" charset="0"/>
              </a:rPr>
              <a:t>El Pla d’Acció d’aquest any (2024-2027) ha estat dedicat al Estalvi Energètic.</a:t>
            </a:r>
            <a:endParaRPr lang="en-US" sz="1200" dirty="0">
              <a:latin typeface="Futura LT" panose="02000503000000000000" pitchFamily="2" charset="0"/>
            </a:endParaRPr>
          </a:p>
        </p:txBody>
      </p:sp>
      <p:sp>
        <p:nvSpPr>
          <p:cNvPr id="2" name="Rectangle 1">
            <a:extLst>
              <a:ext uri="{FF2B5EF4-FFF2-40B4-BE49-F238E27FC236}">
                <a16:creationId xmlns:a16="http://schemas.microsoft.com/office/drawing/2014/main" id="{CFB6DB49-71DC-F024-2D12-72D59C452ECF}"/>
              </a:ext>
            </a:extLst>
          </p:cNvPr>
          <p:cNvSpPr/>
          <p:nvPr/>
        </p:nvSpPr>
        <p:spPr>
          <a:xfrm>
            <a:off x="3995936" y="1055338"/>
            <a:ext cx="4646948" cy="52539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Imatge 3">
            <a:extLst>
              <a:ext uri="{FF2B5EF4-FFF2-40B4-BE49-F238E27FC236}">
                <a16:creationId xmlns:a16="http://schemas.microsoft.com/office/drawing/2014/main" id="{464BD208-461F-5A18-C737-9B0388BE3474}"/>
              </a:ext>
            </a:extLst>
          </p:cNvPr>
          <p:cNvPicPr>
            <a:picLocks noChangeAspect="1"/>
          </p:cNvPicPr>
          <p:nvPr/>
        </p:nvPicPr>
        <p:blipFill>
          <a:blip r:embed="rId2"/>
          <a:stretch>
            <a:fillRect/>
          </a:stretch>
        </p:blipFill>
        <p:spPr>
          <a:xfrm>
            <a:off x="414129" y="1305921"/>
            <a:ext cx="3503239" cy="2184451"/>
          </a:xfrm>
          <a:prstGeom prst="rect">
            <a:avLst/>
          </a:prstGeom>
        </p:spPr>
      </p:pic>
      <p:pic>
        <p:nvPicPr>
          <p:cNvPr id="3" name="Imatge 3">
            <a:extLst>
              <a:ext uri="{FF2B5EF4-FFF2-40B4-BE49-F238E27FC236}">
                <a16:creationId xmlns:a16="http://schemas.microsoft.com/office/drawing/2014/main" id="{DC60550D-84F1-EB60-D1AC-2CCC25092D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spTree>
    <p:extLst>
      <p:ext uri="{BB962C8B-B14F-4D97-AF65-F5344CB8AC3E}">
        <p14:creationId xmlns:p14="http://schemas.microsoft.com/office/powerpoint/2010/main" val="2659761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tge 3">
            <a:extLst>
              <a:ext uri="{FF2B5EF4-FFF2-40B4-BE49-F238E27FC236}">
                <a16:creationId xmlns:a16="http://schemas.microsoft.com/office/drawing/2014/main" id="{038C5AB5-E50E-0205-D28D-1CE2D96F63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5215" y="5438608"/>
            <a:ext cx="1418785" cy="1419392"/>
          </a:xfrm>
          <a:prstGeom prst="rect">
            <a:avLst/>
          </a:prstGeom>
        </p:spPr>
      </p:pic>
      <p:pic>
        <p:nvPicPr>
          <p:cNvPr id="7" name="Imatge 6">
            <a:extLst>
              <a:ext uri="{FF2B5EF4-FFF2-40B4-BE49-F238E27FC236}">
                <a16:creationId xmlns:a16="http://schemas.microsoft.com/office/drawing/2014/main" id="{0C0CC403-6831-F588-8A09-6E8A04382E86}"/>
              </a:ext>
            </a:extLst>
          </p:cNvPr>
          <p:cNvPicPr>
            <a:picLocks noChangeAspect="1"/>
          </p:cNvPicPr>
          <p:nvPr/>
        </p:nvPicPr>
        <p:blipFill>
          <a:blip r:embed="rId3"/>
          <a:stretch>
            <a:fillRect/>
          </a:stretch>
        </p:blipFill>
        <p:spPr>
          <a:xfrm>
            <a:off x="5004048" y="332656"/>
            <a:ext cx="3967158" cy="3087805"/>
          </a:xfrm>
          <a:prstGeom prst="rect">
            <a:avLst/>
          </a:prstGeom>
        </p:spPr>
      </p:pic>
      <p:pic>
        <p:nvPicPr>
          <p:cNvPr id="11" name="Imatge 10">
            <a:extLst>
              <a:ext uri="{FF2B5EF4-FFF2-40B4-BE49-F238E27FC236}">
                <a16:creationId xmlns:a16="http://schemas.microsoft.com/office/drawing/2014/main" id="{3B8C6081-0388-153E-13E2-090C7359C57C}"/>
              </a:ext>
            </a:extLst>
          </p:cNvPr>
          <p:cNvPicPr>
            <a:picLocks noChangeAspect="1"/>
          </p:cNvPicPr>
          <p:nvPr/>
        </p:nvPicPr>
        <p:blipFill>
          <a:blip r:embed="rId4"/>
          <a:stretch>
            <a:fillRect/>
          </a:stretch>
        </p:blipFill>
        <p:spPr>
          <a:xfrm>
            <a:off x="467544" y="332656"/>
            <a:ext cx="1656184" cy="1672057"/>
          </a:xfrm>
          <a:prstGeom prst="rect">
            <a:avLst/>
          </a:prstGeom>
        </p:spPr>
      </p:pic>
      <p:pic>
        <p:nvPicPr>
          <p:cNvPr id="13" name="Imatge 12">
            <a:extLst>
              <a:ext uri="{FF2B5EF4-FFF2-40B4-BE49-F238E27FC236}">
                <a16:creationId xmlns:a16="http://schemas.microsoft.com/office/drawing/2014/main" id="{89B9DE7F-1334-68F0-FA24-7AE1B02E343A}"/>
              </a:ext>
            </a:extLst>
          </p:cNvPr>
          <p:cNvPicPr>
            <a:picLocks noChangeAspect="1"/>
          </p:cNvPicPr>
          <p:nvPr/>
        </p:nvPicPr>
        <p:blipFill>
          <a:blip r:embed="rId5"/>
          <a:stretch>
            <a:fillRect/>
          </a:stretch>
        </p:blipFill>
        <p:spPr>
          <a:xfrm>
            <a:off x="467544" y="2628373"/>
            <a:ext cx="4315038" cy="792088"/>
          </a:xfrm>
          <a:prstGeom prst="rect">
            <a:avLst/>
          </a:prstGeom>
        </p:spPr>
      </p:pic>
      <p:pic>
        <p:nvPicPr>
          <p:cNvPr id="15" name="Imatge 14">
            <a:extLst>
              <a:ext uri="{FF2B5EF4-FFF2-40B4-BE49-F238E27FC236}">
                <a16:creationId xmlns:a16="http://schemas.microsoft.com/office/drawing/2014/main" id="{A9425236-BC18-A0BA-B03F-FE922D5B863F}"/>
              </a:ext>
            </a:extLst>
          </p:cNvPr>
          <p:cNvPicPr>
            <a:picLocks noChangeAspect="1"/>
          </p:cNvPicPr>
          <p:nvPr/>
        </p:nvPicPr>
        <p:blipFill>
          <a:blip r:embed="rId6"/>
          <a:stretch>
            <a:fillRect/>
          </a:stretch>
        </p:blipFill>
        <p:spPr>
          <a:xfrm>
            <a:off x="451156" y="3949948"/>
            <a:ext cx="5893103" cy="202575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27984" y="2060848"/>
            <a:ext cx="4176464" cy="1944216"/>
          </a:xfrm>
        </p:spPr>
        <p:txBody>
          <a:bodyPr>
            <a:normAutofit/>
          </a:bodyPr>
          <a:lstStyle/>
          <a:p>
            <a:endParaRPr lang="es-ES" dirty="0">
              <a:solidFill>
                <a:schemeClr val="bg1">
                  <a:lumMod val="50000"/>
                </a:schemeClr>
              </a:solidFill>
            </a:endParaRPr>
          </a:p>
          <a:p>
            <a:pPr algn="ctr">
              <a:lnSpc>
                <a:spcPct val="170000"/>
              </a:lnSpc>
              <a:buNone/>
            </a:pPr>
            <a:r>
              <a:rPr lang="es-ES" sz="1600" b="1" dirty="0">
                <a:solidFill>
                  <a:schemeClr val="tx2"/>
                </a:solidFill>
                <a:latin typeface="Futura LT" panose="02000503000000000000" pitchFamily="2" charset="0"/>
              </a:rPr>
              <a:t>GRACIES PER FORMAR</a:t>
            </a:r>
          </a:p>
          <a:p>
            <a:pPr algn="ctr">
              <a:lnSpc>
                <a:spcPct val="170000"/>
              </a:lnSpc>
              <a:buNone/>
            </a:pPr>
            <a:r>
              <a:rPr lang="es-ES" sz="1600" b="1" dirty="0">
                <a:solidFill>
                  <a:schemeClr val="tx2"/>
                </a:solidFill>
                <a:latin typeface="Futura LT" panose="02000503000000000000" pitchFamily="2" charset="0"/>
              </a:rPr>
              <a:t> PART DEL GREMI</a:t>
            </a:r>
          </a:p>
          <a:p>
            <a:pPr algn="ctr">
              <a:buNone/>
            </a:pPr>
            <a:endParaRPr lang="es-ES" sz="4000" dirty="0">
              <a:solidFill>
                <a:schemeClr val="bg1">
                  <a:lumMod val="50000"/>
                </a:schemeClr>
              </a:solidFill>
            </a:endParaRPr>
          </a:p>
          <a:p>
            <a:pPr algn="r">
              <a:buNone/>
            </a:pPr>
            <a:endParaRPr lang="es-ES" sz="1400" dirty="0">
              <a:solidFill>
                <a:schemeClr val="bg1">
                  <a:lumMod val="50000"/>
                </a:schemeClr>
              </a:solidFill>
            </a:endParaRPr>
          </a:p>
        </p:txBody>
      </p:sp>
      <p:pic>
        <p:nvPicPr>
          <p:cNvPr id="4" name="Imatge 3" descr="Imatge que conté text, logotip, Font, Gràfics&#10;&#10;Descripció generada automàticament">
            <a:extLst>
              <a:ext uri="{FF2B5EF4-FFF2-40B4-BE49-F238E27FC236}">
                <a16:creationId xmlns:a16="http://schemas.microsoft.com/office/drawing/2014/main" id="{D7B2C860-7630-DE7C-7FF1-AAABB4D5E5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692696"/>
            <a:ext cx="4969275" cy="4971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ici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ici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1993</TotalTime>
  <Words>848</Words>
  <Application>Microsoft Office PowerPoint</Application>
  <PresentationFormat>Presentació en pantalla (4:3)</PresentationFormat>
  <Paragraphs>102</Paragraphs>
  <Slides>15</Slides>
  <Notes>0</Notes>
  <HiddenSlides>0</HiddenSlides>
  <MMClips>0</MMClips>
  <ScaleCrop>false</ScaleCrop>
  <HeadingPairs>
    <vt:vector size="6" baseType="variant">
      <vt:variant>
        <vt:lpstr>Tipus de lletra utilitzats</vt:lpstr>
      </vt:variant>
      <vt:variant>
        <vt:i4>8</vt:i4>
      </vt:variant>
      <vt:variant>
        <vt:lpstr>Tema</vt:lpstr>
      </vt:variant>
      <vt:variant>
        <vt:i4>1</vt:i4>
      </vt:variant>
      <vt:variant>
        <vt:lpstr>Títols de les diapositives</vt:lpstr>
      </vt:variant>
      <vt:variant>
        <vt:i4>15</vt:i4>
      </vt:variant>
    </vt:vector>
  </HeadingPairs>
  <TitlesOfParts>
    <vt:vector size="24" baseType="lpstr">
      <vt:lpstr>Aptos</vt:lpstr>
      <vt:lpstr>Aptos Display</vt:lpstr>
      <vt:lpstr>Arial</vt:lpstr>
      <vt:lpstr>Calibri</vt:lpstr>
      <vt:lpstr>Futura LT</vt:lpstr>
      <vt:lpstr>Tw Cen MT</vt:lpstr>
      <vt:lpstr>Volotea Sans</vt:lpstr>
      <vt:lpstr>Volotea Sans Condensed</vt:lpstr>
      <vt:lpstr>Office Theme</vt:lpstr>
      <vt:lpstr>Presentació del PowerPoint</vt:lpstr>
      <vt:lpstr>Presentació del PowerPoint</vt:lpstr>
      <vt:lpstr>Presentació del PowerPoint</vt:lpstr>
      <vt:lpstr>El GREMI,  engloba  tot el territori de Catalunya i Balears.  A traves de les seves Centrals i/o Grups de compra , més els associats independents,  representa a unes  469 botigues. Actualment les Centrals associades  son: </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 SERVEIS </vt:lpstr>
      <vt:lpstr>Presentació del PowerPoint</vt:lpstr>
      <vt:lpstr>Presentació del PowerPoint</vt:lpstr>
      <vt:lpstr>Presentació del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 de Windows</dc:creator>
  <cp:lastModifiedBy>Marga Martí</cp:lastModifiedBy>
  <cp:revision>62</cp:revision>
  <dcterms:created xsi:type="dcterms:W3CDTF">2020-09-07T14:34:36Z</dcterms:created>
  <dcterms:modified xsi:type="dcterms:W3CDTF">2026-06-16T06:54:38Z</dcterms:modified>
</cp:coreProperties>
</file>